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0" r:id="rId1"/>
  </p:sldMasterIdLst>
  <p:notesMasterIdLst>
    <p:notesMasterId r:id="rId34"/>
  </p:notesMasterIdLst>
  <p:sldIdLst>
    <p:sldId id="256" r:id="rId2"/>
    <p:sldId id="257" r:id="rId3"/>
    <p:sldId id="258" r:id="rId4"/>
    <p:sldId id="259" r:id="rId5"/>
    <p:sldId id="263" r:id="rId6"/>
    <p:sldId id="286" r:id="rId7"/>
    <p:sldId id="287" r:id="rId8"/>
    <p:sldId id="264" r:id="rId9"/>
    <p:sldId id="265" r:id="rId10"/>
    <p:sldId id="266" r:id="rId11"/>
    <p:sldId id="285" r:id="rId12"/>
    <p:sldId id="290" r:id="rId13"/>
    <p:sldId id="291" r:id="rId14"/>
    <p:sldId id="292" r:id="rId15"/>
    <p:sldId id="293" r:id="rId16"/>
    <p:sldId id="294" r:id="rId17"/>
    <p:sldId id="288" r:id="rId18"/>
    <p:sldId id="289" r:id="rId19"/>
    <p:sldId id="260" r:id="rId20"/>
    <p:sldId id="261" r:id="rId21"/>
    <p:sldId id="277" r:id="rId22"/>
    <p:sldId id="268" r:id="rId23"/>
    <p:sldId id="269" r:id="rId24"/>
    <p:sldId id="270" r:id="rId25"/>
    <p:sldId id="271" r:id="rId26"/>
    <p:sldId id="272" r:id="rId27"/>
    <p:sldId id="273" r:id="rId28"/>
    <p:sldId id="274" r:id="rId29"/>
    <p:sldId id="278" r:id="rId30"/>
    <p:sldId id="280" r:id="rId31"/>
    <p:sldId id="281"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3" d="100"/>
          <a:sy n="73" d="100"/>
        </p:scale>
        <p:origin x="64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6499-6400-4E44-8E2B-D71057BBF303}"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BE67-1BAD-465B-952D-9C2471DBD2D5}" type="slidenum">
              <a:rPr lang="en-US" smtClean="0"/>
              <a:t>‹#›</a:t>
            </a:fld>
            <a:endParaRPr lang="en-US"/>
          </a:p>
        </p:txBody>
      </p:sp>
    </p:spTree>
    <p:extLst>
      <p:ext uri="{BB962C8B-B14F-4D97-AF65-F5344CB8AC3E}">
        <p14:creationId xmlns:p14="http://schemas.microsoft.com/office/powerpoint/2010/main" val="421587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presentation/d/1iJCt3-w-2ofUB02s-UeXOZJ_YefXoiPIlDDcOwfNq4w/cop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ea6003a3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ea6003a3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99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ea6003a3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ea6003a3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92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ebeed34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ebeed34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9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Please click here to force an editable copy of these slides for your school. This will allow you to add any specific information for your school, such as the name of your gifted specialist. However, please do not remove any existing information. </a:t>
            </a:r>
            <a:endParaRPr/>
          </a:p>
        </p:txBody>
      </p:sp>
    </p:spTree>
    <p:extLst>
      <p:ext uri="{BB962C8B-B14F-4D97-AF65-F5344CB8AC3E}">
        <p14:creationId xmlns:p14="http://schemas.microsoft.com/office/powerpoint/2010/main" val="157991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e625195a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e625195a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44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e094a54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de094a54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ea5d251c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ea5d251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ACDB3CC-F982-40F9-8DD6-BCC9AFBF44BD}" type="datetime1">
              <a:rPr lang="en-US" smtClean="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8863585"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9042400" y="274643"/>
            <a:ext cx="2540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3"/>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8/26/2019</a:t>
            </a:fld>
            <a:endParaRPr lang="en-US"/>
          </a:p>
        </p:txBody>
      </p:sp>
      <p:sp>
        <p:nvSpPr>
          <p:cNvPr id="5" name="Footer Placeholder 4"/>
          <p:cNvSpPr>
            <a:spLocks noGrp="1"/>
          </p:cNvSpPr>
          <p:nvPr>
            <p:ph type="ftr" sz="quarter" idx="11"/>
          </p:nvPr>
        </p:nvSpPr>
        <p:spPr>
          <a:xfrm>
            <a:off x="3520796" y="6377462"/>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415600" y="1645433"/>
            <a:ext cx="11360800" cy="4446400"/>
          </a:xfrm>
          <a:prstGeom prst="rect">
            <a:avLst/>
          </a:prstGeom>
        </p:spPr>
        <p:txBody>
          <a:bodyPr spcFirstLastPara="1" wrap="square" lIns="121897" tIns="121897" rIns="121897" bIns="121897"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30665" y="6251679"/>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941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A564B7-F6B3-456E-A31C-C20A497808A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90"/>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9" y="1698990"/>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9"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A564B7-F6B3-456E-A31C-C20A497808A9}" type="datetimeFigureOut">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A564B7-F6B3-456E-A31C-C20A497808A9}" type="datetimeFigureOut">
              <a:rPr lang="en-US" smtClean="0"/>
              <a:pPr/>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564B7-F6B3-456E-A31C-C20A497808A9}" type="datetimeFigureOut">
              <a:rPr lang="en-US" smtClean="0"/>
              <a:pPr/>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8"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A564B7-F6B3-456E-A31C-C20A497808A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2"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15A564B7-F6B3-456E-A31C-C20A497808A9}" type="datetimeFigureOut">
              <a:rPr lang="en-US" smtClean="0"/>
              <a:pPr/>
              <a:t>8/26/2019</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8BAAC1B6-A52E-4666-929A-ABCB9843A0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2" y="3"/>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4"/>
            <a:ext cx="109728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5A564B7-F6B3-456E-A31C-C20A497808A9}" type="datetimeFigureOut">
              <a:rPr lang="en-US" smtClean="0"/>
              <a:pPr/>
              <a:t>8/26/2019</a:t>
            </a:fld>
            <a:endParaRPr lang="en-US"/>
          </a:p>
        </p:txBody>
      </p:sp>
      <p:sp>
        <p:nvSpPr>
          <p:cNvPr id="5" name="Footer Placeholder 4"/>
          <p:cNvSpPr>
            <a:spLocks noGrp="1"/>
          </p:cNvSpPr>
          <p:nvPr>
            <p:ph type="ftr" sz="quarter" idx="3"/>
          </p:nvPr>
        </p:nvSpPr>
        <p:spPr>
          <a:xfrm>
            <a:off x="3520797"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AAC1B6-A52E-4666-929A-ABCB9843A0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doughty@madisoncity.k12.al.us" TargetMode="External"/><Relationship Id="rId2" Type="http://schemas.openxmlformats.org/officeDocument/2006/relationships/hyperlink" Target="mailto:saalverson@madisoncity.k12.al.us" TargetMode="External"/><Relationship Id="rId1" Type="http://schemas.openxmlformats.org/officeDocument/2006/relationships/slideLayout" Target="../slideLayouts/slideLayout2.xml"/><Relationship Id="rId6" Type="http://schemas.openxmlformats.org/officeDocument/2006/relationships/hyperlink" Target="mailto:ahyatt@madisoncity.k12.al.us" TargetMode="External"/><Relationship Id="rId5" Type="http://schemas.openxmlformats.org/officeDocument/2006/relationships/hyperlink" Target="mailto:annaldennis@madisoncity.k12.al.us" TargetMode="External"/><Relationship Id="rId4" Type="http://schemas.openxmlformats.org/officeDocument/2006/relationships/hyperlink" Target="mailto:megowan@madisoncity.k12.al.u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hosted9.renlearn.com/1355888/HomeConnect/Login.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2" Type="http://schemas.openxmlformats.org/officeDocument/2006/relationships/hyperlink" Target="https://connected.mcgraw-hill.com/connected/login.d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61932"/>
            <a:ext cx="9144000" cy="1906858"/>
          </a:xfrm>
        </p:spPr>
        <p:txBody>
          <a:bodyPr>
            <a:normAutofit/>
          </a:bodyPr>
          <a:lstStyle/>
          <a:p>
            <a:pPr algn="ctr"/>
            <a:endParaRPr lang="en-US" dirty="0"/>
          </a:p>
          <a:p>
            <a:pPr algn="ctr"/>
            <a:endParaRPr lang="en-US" dirty="0" smtClean="0"/>
          </a:p>
          <a:p>
            <a:pPr algn="ctr"/>
            <a:r>
              <a:rPr lang="en-US" sz="5400" dirty="0" smtClean="0">
                <a:latin typeface="AGSorryNotSorry Medium" charset="0"/>
                <a:ea typeface="AGSorryNotSorry Medium" charset="0"/>
                <a:cs typeface="AGSorryNotSorry Medium" charset="0"/>
              </a:rPr>
              <a:t>I’m so HAPPY you are here!</a:t>
            </a:r>
            <a:endParaRPr lang="en-US" sz="5400" dirty="0">
              <a:latin typeface="AGSorryNotSorry Medium" charset="0"/>
              <a:ea typeface="AGSorryNotSorry Medium" charset="0"/>
              <a:cs typeface="AGSorryNotSorry Medium" charset="0"/>
            </a:endParaRPr>
          </a:p>
        </p:txBody>
      </p:sp>
      <p:pic>
        <p:nvPicPr>
          <p:cNvPr id="20482" name="Picture 2" descr="https://thumbs.dreamstime.com/z/team-happy-kids-whimsical-cartoon-illustration-group-diverse-children-forming-tower-43711114.jpg"/>
          <p:cNvPicPr>
            <a:picLocks noChangeAspect="1" noChangeArrowheads="1"/>
          </p:cNvPicPr>
          <p:nvPr/>
        </p:nvPicPr>
        <p:blipFill>
          <a:blip r:embed="rId2"/>
          <a:srcRect r="6736"/>
          <a:stretch>
            <a:fillRect/>
          </a:stretch>
        </p:blipFill>
        <p:spPr bwMode="auto">
          <a:xfrm>
            <a:off x="4388444" y="1740626"/>
            <a:ext cx="3138633" cy="3483204"/>
          </a:xfrm>
          <a:prstGeom prst="rect">
            <a:avLst/>
          </a:prstGeom>
          <a:noFill/>
        </p:spPr>
      </p:pic>
      <p:sp>
        <p:nvSpPr>
          <p:cNvPr id="2" name="TextBox 1"/>
          <p:cNvSpPr txBox="1"/>
          <p:nvPr/>
        </p:nvSpPr>
        <p:spPr>
          <a:xfrm>
            <a:off x="1524002" y="356841"/>
            <a:ext cx="8251903" cy="830997"/>
          </a:xfrm>
          <a:prstGeom prst="rect">
            <a:avLst/>
          </a:prstGeom>
          <a:noFill/>
        </p:spPr>
        <p:txBody>
          <a:bodyPr wrap="square" rtlCol="0">
            <a:spAutoFit/>
          </a:bodyPr>
          <a:lstStyle/>
          <a:p>
            <a:pPr algn="ctr"/>
            <a:r>
              <a:rPr lang="en-US" sz="4800" dirty="0">
                <a:latin typeface="AGSorryNotSorry Medium" charset="0"/>
                <a:ea typeface="AGSorryNotSorry Medium" charset="0"/>
                <a:cs typeface="AGSorryNotSorry Medium" charset="0"/>
              </a:rPr>
              <a:t>Welcome to 2</a:t>
            </a:r>
            <a:r>
              <a:rPr lang="en-US" sz="4800" baseline="30000" dirty="0">
                <a:latin typeface="AGSorryNotSorry Medium" charset="0"/>
                <a:ea typeface="AGSorryNotSorry Medium" charset="0"/>
                <a:cs typeface="AGSorryNotSorry Medium" charset="0"/>
              </a:rPr>
              <a:t>nd</a:t>
            </a:r>
            <a:r>
              <a:rPr lang="en-US" sz="4800" dirty="0">
                <a:latin typeface="AGSorryNotSorry Medium" charset="0"/>
                <a:ea typeface="AGSorryNotSorry Medium" charset="0"/>
                <a:cs typeface="AGSorryNotSorry Medium" charset="0"/>
              </a:rPr>
              <a:t> Grade!</a:t>
            </a:r>
          </a:p>
        </p:txBody>
      </p:sp>
    </p:spTree>
    <p:extLst>
      <p:ext uri="{BB962C8B-B14F-4D97-AF65-F5344CB8AC3E}">
        <p14:creationId xmlns:p14="http://schemas.microsoft.com/office/powerpoint/2010/main" val="290642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Assessments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a:bodyPr>
          <a:lstStyle/>
          <a:p>
            <a:r>
              <a:rPr lang="en-US" dirty="0" smtClean="0">
                <a:latin typeface="AGICantEven Medium" charset="0"/>
                <a:ea typeface="AGICantEven Medium" charset="0"/>
                <a:cs typeface="AGICantEven Medium" charset="0"/>
              </a:rPr>
              <a:t>STAR Reading and Math (5 times/year)</a:t>
            </a:r>
          </a:p>
          <a:p>
            <a:r>
              <a:rPr lang="en-US" dirty="0" smtClean="0">
                <a:latin typeface="AGICantEven Medium" charset="0"/>
                <a:ea typeface="AGICantEven Medium" charset="0"/>
                <a:cs typeface="AGICantEven Medium" charset="0"/>
              </a:rPr>
              <a:t>FRY sight words (3 times/year)</a:t>
            </a:r>
          </a:p>
          <a:p>
            <a:r>
              <a:rPr lang="en-US" dirty="0" smtClean="0">
                <a:latin typeface="AGICantEven Medium" charset="0"/>
                <a:ea typeface="AGICantEven Medium" charset="0"/>
                <a:cs typeface="AGICantEven Medium" charset="0"/>
              </a:rPr>
              <a:t>DIBELS (3 times/year)</a:t>
            </a:r>
          </a:p>
          <a:p>
            <a:pPr marL="0" indent="0">
              <a:buNone/>
            </a:pPr>
            <a:r>
              <a:rPr lang="en-US" dirty="0" smtClean="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Requirements:</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51 wpm in August</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73 wpm in December</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94 wpm in May</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a:t>
            </a:r>
          </a:p>
        </p:txBody>
      </p:sp>
    </p:spTree>
    <p:extLst>
      <p:ext uri="{BB962C8B-B14F-4D97-AF65-F5344CB8AC3E}">
        <p14:creationId xmlns:p14="http://schemas.microsoft.com/office/powerpoint/2010/main" val="174164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0" y="100333"/>
            <a:ext cx="121920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pPr algn="ctr"/>
            <a:r>
              <a:rPr lang="en" sz="3067" dirty="0">
                <a:latin typeface="Happy Monkey"/>
                <a:ea typeface="Happy Monkey"/>
                <a:cs typeface="Happy Monkey"/>
                <a:sym typeface="Happy Monkey"/>
              </a:rPr>
              <a:t>2nd Grade</a:t>
            </a:r>
            <a:endParaRPr sz="3067" dirty="0">
              <a:latin typeface="Happy Monkey"/>
              <a:ea typeface="Happy Monkey"/>
              <a:cs typeface="Happy Monkey"/>
              <a:sym typeface="Happy Monkey"/>
            </a:endParaRPr>
          </a:p>
          <a:p>
            <a:pPr algn="ctr"/>
            <a:r>
              <a:rPr lang="en" sz="3067" dirty="0">
                <a:latin typeface="Happy Monkey"/>
                <a:ea typeface="Happy Monkey"/>
                <a:cs typeface="Happy Monkey"/>
                <a:sym typeface="Happy Monkey"/>
              </a:rPr>
              <a:t>DIBELS 8th Edition: Dynamic Indicators of Early Literacy Skills</a:t>
            </a:r>
            <a:endParaRPr sz="3067" dirty="0">
              <a:latin typeface="Happy Monkey"/>
              <a:ea typeface="Happy Monkey"/>
              <a:cs typeface="Happy Monkey"/>
              <a:sym typeface="Happy Monkey"/>
            </a:endParaRPr>
          </a:p>
        </p:txBody>
      </p:sp>
      <p:sp>
        <p:nvSpPr>
          <p:cNvPr id="73" name="Google Shape;73;p16"/>
          <p:cNvSpPr txBox="1">
            <a:spLocks noGrp="1"/>
          </p:cNvSpPr>
          <p:nvPr>
            <p:ph type="body" idx="1"/>
          </p:nvPr>
        </p:nvSpPr>
        <p:spPr>
          <a:xfrm>
            <a:off x="161600" y="1252400"/>
            <a:ext cx="11360800" cy="4555200"/>
          </a:xfrm>
          <a:prstGeom prst="rect">
            <a:avLst/>
          </a:prstGeom>
        </p:spPr>
        <p:txBody>
          <a:bodyPr spcFirstLastPara="1" vert="horz" wrap="square" lIns="121900" tIns="121900" rIns="121900" bIns="121900" rtlCol="0" anchor="t" anchorCtr="0">
            <a:noAutofit/>
          </a:bodyPr>
          <a:lstStyle/>
          <a:p>
            <a:pPr>
              <a:buFont typeface="Happy Monkey"/>
              <a:buChar char="-"/>
            </a:pPr>
            <a:endParaRPr lang="en" dirty="0" smtClean="0">
              <a:latin typeface="Happy Monkey"/>
              <a:ea typeface="Happy Monkey"/>
              <a:cs typeface="Happy Monkey"/>
              <a:sym typeface="Happy Monkey"/>
            </a:endParaRPr>
          </a:p>
          <a:p>
            <a:pPr>
              <a:buFont typeface="Happy Monkey"/>
              <a:buChar char="-"/>
            </a:pPr>
            <a:r>
              <a:rPr lang="en" dirty="0" smtClean="0">
                <a:latin typeface="Happy Monkey"/>
                <a:ea typeface="Happy Monkey"/>
                <a:cs typeface="Happy Monkey"/>
                <a:sym typeface="Happy Monkey"/>
              </a:rPr>
              <a:t>Given </a:t>
            </a:r>
            <a:r>
              <a:rPr lang="en" dirty="0">
                <a:latin typeface="Happy Monkey"/>
                <a:ea typeface="Happy Monkey"/>
                <a:cs typeface="Happy Monkey"/>
                <a:sym typeface="Happy Monkey"/>
              </a:rPr>
              <a:t>three times a year, Fall, Winter, Spring</a:t>
            </a:r>
            <a:endParaRPr dirty="0">
              <a:latin typeface="Happy Monkey"/>
              <a:ea typeface="Happy Monkey"/>
              <a:cs typeface="Happy Monkey"/>
              <a:sym typeface="Happy Monkey"/>
            </a:endParaRPr>
          </a:p>
          <a:p>
            <a:pPr>
              <a:buFont typeface="Happy Monkey"/>
              <a:buChar char="-"/>
            </a:pPr>
            <a:r>
              <a:rPr lang="en" dirty="0">
                <a:latin typeface="Happy Monkey"/>
                <a:ea typeface="Happy Monkey"/>
                <a:cs typeface="Happy Monkey"/>
                <a:sym typeface="Happy Monkey"/>
              </a:rPr>
              <a:t>Each subtest is timed for 1 minute</a:t>
            </a:r>
            <a:endParaRPr dirty="0">
              <a:latin typeface="Happy Monkey"/>
              <a:ea typeface="Happy Monkey"/>
              <a:cs typeface="Happy Monkey"/>
              <a:sym typeface="Happy Monkey"/>
            </a:endParaRPr>
          </a:p>
          <a:p>
            <a:pPr marL="0" indent="0">
              <a:spcBef>
                <a:spcPts val="2133"/>
              </a:spcBef>
              <a:buNone/>
            </a:pPr>
            <a:r>
              <a:rPr lang="en-US" sz="1867" u="sng" dirty="0" smtClean="0">
                <a:latin typeface="Happy Monkey"/>
                <a:ea typeface="Happy Monkey"/>
                <a:cs typeface="Happy Monkey"/>
                <a:sym typeface="Happy Monkey"/>
              </a:rPr>
              <a:t> </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Nonsense Word Fluency (NWF): </a:t>
            </a:r>
            <a:r>
              <a:rPr lang="en" sz="1867" dirty="0">
                <a:solidFill>
                  <a:srgbClr val="555658"/>
                </a:solidFill>
                <a:highlight>
                  <a:srgbClr val="FFFFFF"/>
                </a:highlight>
                <a:latin typeface="Happy Monkey"/>
                <a:ea typeface="Happy Monkey"/>
                <a:cs typeface="Happy Monkey"/>
                <a:sym typeface="Happy Monkey"/>
              </a:rPr>
              <a:t> Tests letter-sound correspondence in which letters represent their most common sounds and of the ability to blend letters into words. (e.g., sig, rav, ov)</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Word Reading Fluency (WRF)</a:t>
            </a:r>
            <a:r>
              <a:rPr lang="en" sz="1867" dirty="0">
                <a:latin typeface="Happy Monkey"/>
                <a:ea typeface="Happy Monkey"/>
                <a:cs typeface="Happy Monkey"/>
                <a:sym typeface="Happy Monkey"/>
              </a:rPr>
              <a:t>:  </a:t>
            </a:r>
            <a:r>
              <a:rPr lang="en" sz="1867" dirty="0">
                <a:solidFill>
                  <a:srgbClr val="555658"/>
                </a:solidFill>
                <a:highlight>
                  <a:srgbClr val="FFFFFF"/>
                </a:highlight>
                <a:latin typeface="Happy Monkey"/>
                <a:ea typeface="Happy Monkey"/>
                <a:cs typeface="Happy Monkey"/>
                <a:sym typeface="Happy Monkey"/>
              </a:rPr>
              <a:t>Students read individual words aloud from a word list printed on a sheet of paper for one minute. </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Oral Reading Fluency (ORF)</a:t>
            </a:r>
            <a:r>
              <a:rPr lang="en" sz="1867" dirty="0">
                <a:latin typeface="Happy Monkey"/>
                <a:ea typeface="Happy Monkey"/>
                <a:cs typeface="Happy Monkey"/>
                <a:sym typeface="Happy Monkey"/>
              </a:rPr>
              <a:t>: </a:t>
            </a:r>
            <a:r>
              <a:rPr lang="en" sz="1867" dirty="0">
                <a:solidFill>
                  <a:srgbClr val="555658"/>
                </a:solidFill>
                <a:highlight>
                  <a:srgbClr val="FFFFFF"/>
                </a:highlight>
                <a:latin typeface="Happy Monkey"/>
                <a:ea typeface="Happy Monkey"/>
                <a:cs typeface="Happy Monkey"/>
                <a:sym typeface="Happy Monkey"/>
              </a:rPr>
              <a:t>Student performance is measured by having students read a grade level passage aloud for one minute.</a:t>
            </a:r>
            <a:endParaRPr sz="1867" u="sng" dirty="0">
              <a:latin typeface="Happy Monkey"/>
              <a:ea typeface="Happy Monkey"/>
              <a:cs typeface="Happy Monkey"/>
              <a:sym typeface="Happy Monkey"/>
            </a:endParaRPr>
          </a:p>
          <a:p>
            <a:pPr marL="0" indent="0">
              <a:spcBef>
                <a:spcPts val="2133"/>
              </a:spcBef>
              <a:buNone/>
            </a:pPr>
            <a:endParaRPr u="sng" dirty="0">
              <a:latin typeface="Happy Monkey"/>
              <a:ea typeface="Happy Monkey"/>
              <a:cs typeface="Happy Monkey"/>
              <a:sym typeface="Happy Monkey"/>
            </a:endParaRPr>
          </a:p>
          <a:p>
            <a:pPr marL="0" indent="0">
              <a:spcBef>
                <a:spcPts val="2133"/>
              </a:spcBef>
              <a:spcAft>
                <a:spcPts val="2133"/>
              </a:spcAft>
              <a:buNone/>
            </a:pPr>
            <a:r>
              <a:rPr lang="en" dirty="0"/>
              <a:t> </a:t>
            </a:r>
            <a:endParaRPr dirty="0"/>
          </a:p>
        </p:txBody>
      </p:sp>
    </p:spTree>
    <p:extLst>
      <p:ext uri="{BB962C8B-B14F-4D97-AF65-F5344CB8AC3E}">
        <p14:creationId xmlns:p14="http://schemas.microsoft.com/office/powerpoint/2010/main" val="123500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Standards-Based </a:t>
            </a:r>
            <a:r>
              <a:rPr lang="en-US" b="1" dirty="0"/>
              <a:t>R</a:t>
            </a:r>
            <a:r>
              <a:rPr lang="en-US" b="1" dirty="0" smtClean="0"/>
              <a:t>eport </a:t>
            </a:r>
            <a:r>
              <a:rPr lang="en-US" b="1" dirty="0"/>
              <a:t>C</a:t>
            </a:r>
            <a:r>
              <a:rPr lang="en-US" b="1" dirty="0" smtClean="0"/>
              <a:t>ard?</a:t>
            </a:r>
            <a:endParaRPr lang="en-US" b="1" dirty="0"/>
          </a:p>
        </p:txBody>
      </p:sp>
      <p:sp>
        <p:nvSpPr>
          <p:cNvPr id="3" name="Content Placeholder 2"/>
          <p:cNvSpPr>
            <a:spLocks noGrp="1"/>
          </p:cNvSpPr>
          <p:nvPr>
            <p:ph idx="1"/>
          </p:nvPr>
        </p:nvSpPr>
        <p:spPr/>
        <p:txBody>
          <a:bodyPr>
            <a:normAutofit/>
          </a:bodyPr>
          <a:lstStyle/>
          <a:p>
            <a:r>
              <a:rPr lang="en-US" dirty="0" smtClean="0"/>
              <a:t>Clearly communicates what we want students to learn and be able to do</a:t>
            </a:r>
          </a:p>
          <a:p>
            <a:r>
              <a:rPr lang="en-US" dirty="0" smtClean="0"/>
              <a:t>Communicates students’ level of progress or proficiency in meeting grade level standards based on end of the year goals</a:t>
            </a:r>
          </a:p>
          <a:p>
            <a:r>
              <a:rPr lang="en-US" dirty="0" smtClean="0"/>
              <a:t>Communicates progress without utilizing a traditional grading system</a:t>
            </a:r>
          </a:p>
        </p:txBody>
      </p:sp>
    </p:spTree>
    <p:extLst>
      <p:ext uri="{BB962C8B-B14F-4D97-AF65-F5344CB8AC3E}">
        <p14:creationId xmlns:p14="http://schemas.microsoft.com/office/powerpoint/2010/main" val="319539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79"/>
            <a:ext cx="10515600" cy="1325563"/>
          </a:xfrm>
        </p:spPr>
        <p:txBody>
          <a:bodyPr/>
          <a:lstStyle/>
          <a:p>
            <a:r>
              <a:rPr lang="en-US" b="1" dirty="0" smtClean="0"/>
              <a:t>How is academic progress measured?</a:t>
            </a:r>
            <a:endParaRPr lang="en-US" b="1" dirty="0"/>
          </a:p>
        </p:txBody>
      </p:sp>
      <p:sp>
        <p:nvSpPr>
          <p:cNvPr id="3" name="Content Placeholder 2"/>
          <p:cNvSpPr>
            <a:spLocks noGrp="1"/>
          </p:cNvSpPr>
          <p:nvPr>
            <p:ph idx="1"/>
          </p:nvPr>
        </p:nvSpPr>
        <p:spPr>
          <a:xfrm>
            <a:off x="-340963" y="1301857"/>
            <a:ext cx="11694763" cy="5556143"/>
          </a:xfrm>
        </p:spPr>
        <p:txBody>
          <a:bodyPr>
            <a:normAutofit/>
          </a:bodyPr>
          <a:lstStyle/>
          <a:p>
            <a:pPr marL="1371600" lvl="3" indent="0" fontAlgn="base">
              <a:lnSpc>
                <a:spcPct val="200000"/>
              </a:lnSpc>
              <a:buNone/>
            </a:pPr>
            <a:r>
              <a:rPr lang="en-US" sz="2400" dirty="0" smtClean="0">
                <a:solidFill>
                  <a:srgbClr val="FF0000"/>
                </a:solidFill>
              </a:rPr>
              <a:t>4- </a:t>
            </a:r>
            <a:r>
              <a:rPr lang="en-US" sz="2400" dirty="0" smtClean="0"/>
              <a:t>Demonstrates an understanding of the standard </a:t>
            </a:r>
            <a:r>
              <a:rPr lang="en-US" sz="2400" dirty="0" smtClean="0">
                <a:solidFill>
                  <a:srgbClr val="FF0000"/>
                </a:solidFill>
              </a:rPr>
              <a:t>independently</a:t>
            </a:r>
          </a:p>
          <a:p>
            <a:pPr marL="1371600" lvl="3" indent="0" fontAlgn="base">
              <a:lnSpc>
                <a:spcPct val="200000"/>
              </a:lnSpc>
              <a:buNone/>
            </a:pPr>
            <a:r>
              <a:rPr lang="en-US" sz="2400" dirty="0" smtClean="0">
                <a:solidFill>
                  <a:srgbClr val="FF0000"/>
                </a:solidFill>
              </a:rPr>
              <a:t>3- </a:t>
            </a:r>
            <a:r>
              <a:rPr lang="en-US" sz="2400" dirty="0" smtClean="0"/>
              <a:t>Demonstrates an understanding of the standard </a:t>
            </a:r>
            <a:r>
              <a:rPr lang="en-US" sz="2400" dirty="0" smtClean="0">
                <a:solidFill>
                  <a:srgbClr val="FF0000"/>
                </a:solidFill>
              </a:rPr>
              <a:t>with minimum supports</a:t>
            </a:r>
          </a:p>
          <a:p>
            <a:pPr marL="1371600" lvl="3" indent="0" fontAlgn="base">
              <a:lnSpc>
                <a:spcPct val="200000"/>
              </a:lnSpc>
              <a:buNone/>
            </a:pPr>
            <a:r>
              <a:rPr lang="en-US" sz="2400" dirty="0" smtClean="0">
                <a:solidFill>
                  <a:srgbClr val="FF0000"/>
                </a:solidFill>
              </a:rPr>
              <a:t>2- </a:t>
            </a:r>
            <a:r>
              <a:rPr lang="en-US" sz="2400" dirty="0" smtClean="0"/>
              <a:t>Demonstrates an understanding of the standard </a:t>
            </a:r>
            <a:r>
              <a:rPr lang="en-US" sz="2400" dirty="0" smtClean="0">
                <a:solidFill>
                  <a:srgbClr val="FF0000"/>
                </a:solidFill>
              </a:rPr>
              <a:t>with continuous supports</a:t>
            </a:r>
          </a:p>
          <a:p>
            <a:pPr marL="1371600" lvl="3" indent="0" fontAlgn="base">
              <a:lnSpc>
                <a:spcPct val="200000"/>
              </a:lnSpc>
              <a:buNone/>
            </a:pPr>
            <a:r>
              <a:rPr lang="en-US" sz="2400" dirty="0" smtClean="0">
                <a:solidFill>
                  <a:srgbClr val="FF0000"/>
                </a:solidFill>
              </a:rPr>
              <a:t>1- Does not </a:t>
            </a:r>
            <a:r>
              <a:rPr lang="en-US" sz="2400" dirty="0" smtClean="0"/>
              <a:t>demonstrate an understanding of the standard</a:t>
            </a:r>
            <a:endParaRPr lang="en-US" sz="2400" dirty="0"/>
          </a:p>
          <a:p>
            <a:pPr marL="914400" lvl="2" indent="0">
              <a:lnSpc>
                <a:spcPct val="200000"/>
              </a:lnSpc>
              <a:buNone/>
            </a:pPr>
            <a:endParaRPr lang="en-US" dirty="0"/>
          </a:p>
          <a:p>
            <a:endParaRPr lang="en-US" dirty="0"/>
          </a:p>
        </p:txBody>
      </p:sp>
    </p:spTree>
    <p:extLst>
      <p:ext uri="{BB962C8B-B14F-4D97-AF65-F5344CB8AC3E}">
        <p14:creationId xmlns:p14="http://schemas.microsoft.com/office/powerpoint/2010/main" val="146860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128"/>
            <a:ext cx="10515600" cy="1325563"/>
          </a:xfrm>
        </p:spPr>
        <p:txBody>
          <a:bodyPr>
            <a:normAutofit/>
          </a:bodyPr>
          <a:lstStyle/>
          <a:p>
            <a:r>
              <a:rPr lang="en-US" sz="2800" b="1" dirty="0" smtClean="0"/>
              <a:t>What does Progress towards Mastery of Individual </a:t>
            </a:r>
            <a:r>
              <a:rPr lang="en-US" sz="2800" b="1" dirty="0"/>
              <a:t>G</a:t>
            </a:r>
            <a:r>
              <a:rPr lang="en-US" sz="2800" b="1" dirty="0" smtClean="0"/>
              <a:t>rade </a:t>
            </a:r>
            <a:r>
              <a:rPr lang="en-US" sz="2800" b="1" dirty="0"/>
              <a:t>L</a:t>
            </a:r>
            <a:r>
              <a:rPr lang="en-US" sz="2800" b="1" dirty="0" smtClean="0"/>
              <a:t>evel </a:t>
            </a:r>
            <a:r>
              <a:rPr lang="en-US" sz="2800" b="1" dirty="0"/>
              <a:t>S</a:t>
            </a:r>
            <a:r>
              <a:rPr lang="en-US" sz="2800" b="1" dirty="0" smtClean="0"/>
              <a:t>tandards look like?</a:t>
            </a:r>
            <a:endParaRPr lang="en-US" sz="2800" b="1" dirty="0"/>
          </a:p>
        </p:txBody>
      </p:sp>
      <p:sp>
        <p:nvSpPr>
          <p:cNvPr id="3" name="Content Placeholder 2"/>
          <p:cNvSpPr>
            <a:spLocks noGrp="1"/>
          </p:cNvSpPr>
          <p:nvPr>
            <p:ph idx="1"/>
          </p:nvPr>
        </p:nvSpPr>
        <p:spPr/>
        <p:txBody>
          <a:bodyPr>
            <a:normAutofit fontScale="92500" lnSpcReduction="20000"/>
          </a:bodyPr>
          <a:lstStyle/>
          <a:p>
            <a:pPr lvl="1"/>
            <a:r>
              <a:rPr lang="en-US" dirty="0" smtClean="0"/>
              <a:t>Grade Level Standards </a:t>
            </a:r>
            <a:r>
              <a:rPr lang="en-US" dirty="0"/>
              <a:t>are end of the year </a:t>
            </a:r>
            <a:r>
              <a:rPr lang="en-US" dirty="0" smtClean="0"/>
              <a:t>goals</a:t>
            </a:r>
          </a:p>
          <a:p>
            <a:pPr lvl="1"/>
            <a:r>
              <a:rPr lang="en-US" dirty="0" smtClean="0"/>
              <a:t>Expected to be met independently by each student before the end of the school year</a:t>
            </a:r>
            <a:endParaRPr lang="en-US" dirty="0"/>
          </a:p>
          <a:p>
            <a:pPr lvl="1"/>
            <a:r>
              <a:rPr lang="en-US" dirty="0"/>
              <a:t>Progress towards end of year </a:t>
            </a:r>
            <a:r>
              <a:rPr lang="en-US" dirty="0" smtClean="0"/>
              <a:t>goals may vary from student to student</a:t>
            </a:r>
          </a:p>
          <a:p>
            <a:pPr marL="457200" lvl="1" indent="0">
              <a:buNone/>
            </a:pPr>
            <a:endParaRPr lang="en-US" dirty="0"/>
          </a:p>
          <a:p>
            <a:pPr lvl="1"/>
            <a:r>
              <a:rPr lang="en-US" dirty="0" smtClean="0"/>
              <a:t>Parent Guide explains standard requirements. </a:t>
            </a:r>
          </a:p>
          <a:p>
            <a:pPr lvl="2"/>
            <a:r>
              <a:rPr lang="en-US" dirty="0" smtClean="0"/>
              <a:t>All second grade standards included on the </a:t>
            </a:r>
            <a:r>
              <a:rPr lang="en-US" dirty="0"/>
              <a:t>P</a:t>
            </a:r>
            <a:r>
              <a:rPr lang="en-US" dirty="0" smtClean="0"/>
              <a:t>arent Guide</a:t>
            </a:r>
          </a:p>
          <a:p>
            <a:pPr lvl="2"/>
            <a:r>
              <a:rPr lang="en-US" dirty="0" smtClean="0"/>
              <a:t>Some report card standards have other standards </a:t>
            </a:r>
            <a:r>
              <a:rPr lang="en-US" dirty="0"/>
              <a:t>embedded within </a:t>
            </a:r>
            <a:endParaRPr lang="en-US" dirty="0" smtClean="0"/>
          </a:p>
          <a:p>
            <a:pPr lvl="3"/>
            <a:r>
              <a:rPr lang="en-US" dirty="0" smtClean="0"/>
              <a:t>The reason is to keep parents informed without reporting on every individual standard. If the overarching standard can be performed independently, most often the supporting standards can be as well. If your child is having difficulty with a standard, you can reference the Parent Guide to better understand what that particular standard consists of or reach out to your child’s teacher for guidance. </a:t>
            </a:r>
          </a:p>
          <a:p>
            <a:pPr lvl="2"/>
            <a:endParaRPr lang="en-US" dirty="0"/>
          </a:p>
          <a:p>
            <a:endParaRPr lang="en-US" dirty="0"/>
          </a:p>
        </p:txBody>
      </p:sp>
    </p:spTree>
    <p:extLst>
      <p:ext uri="{BB962C8B-B14F-4D97-AF65-F5344CB8AC3E}">
        <p14:creationId xmlns:p14="http://schemas.microsoft.com/office/powerpoint/2010/main" val="292395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other Information is Included on the Report Card?</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Behaviors the Support Learning</a:t>
            </a:r>
          </a:p>
          <a:p>
            <a:pPr lvl="1"/>
            <a:r>
              <a:rPr lang="en-US" dirty="0"/>
              <a:t>S – Satisfactory - Consistently demonstrates the behavior </a:t>
            </a:r>
          </a:p>
          <a:p>
            <a:pPr lvl="1"/>
            <a:r>
              <a:rPr lang="en-US" dirty="0"/>
              <a:t>N – Needs Improvement – Inconsistently demonstrates the behavior</a:t>
            </a:r>
          </a:p>
          <a:p>
            <a:pPr lvl="1"/>
            <a:r>
              <a:rPr lang="en-US" dirty="0"/>
              <a:t>U – Unsatisfactory - Rarely demonstrates the behavior and learning is </a:t>
            </a:r>
            <a:r>
              <a:rPr lang="en-US" dirty="0" smtClean="0"/>
              <a:t>affected</a:t>
            </a:r>
          </a:p>
          <a:p>
            <a:pPr marL="457200" lvl="1" indent="0">
              <a:buNone/>
            </a:pPr>
            <a:endParaRPr lang="en-US" dirty="0"/>
          </a:p>
          <a:p>
            <a:r>
              <a:rPr lang="en-US" b="1" dirty="0" smtClean="0"/>
              <a:t>Science, Social Studies, Health, Technology, Spanish, Art, Music, PE</a:t>
            </a:r>
          </a:p>
          <a:p>
            <a:pPr lvl="1"/>
            <a:r>
              <a:rPr lang="en-US" dirty="0"/>
              <a:t>S – Satisfactory - Consistently </a:t>
            </a:r>
            <a:r>
              <a:rPr lang="en-US" dirty="0" smtClean="0"/>
              <a:t>participates</a:t>
            </a:r>
            <a:endParaRPr lang="en-US" dirty="0"/>
          </a:p>
          <a:p>
            <a:pPr lvl="1"/>
            <a:r>
              <a:rPr lang="en-US" dirty="0"/>
              <a:t>N – Needs Improvement – Inconsistently </a:t>
            </a:r>
            <a:r>
              <a:rPr lang="en-US" dirty="0" smtClean="0"/>
              <a:t>participates</a:t>
            </a:r>
          </a:p>
          <a:p>
            <a:pPr lvl="1"/>
            <a:r>
              <a:rPr lang="en-US" dirty="0" smtClean="0"/>
              <a:t>U </a:t>
            </a:r>
            <a:r>
              <a:rPr lang="en-US" dirty="0"/>
              <a:t>– Unsatisfactory - Rarely </a:t>
            </a:r>
            <a:r>
              <a:rPr lang="en-US" dirty="0" smtClean="0"/>
              <a:t>participates</a:t>
            </a:r>
            <a:endParaRPr lang="en-US" dirty="0"/>
          </a:p>
        </p:txBody>
      </p:sp>
    </p:spTree>
    <p:extLst>
      <p:ext uri="{BB962C8B-B14F-4D97-AF65-F5344CB8AC3E}">
        <p14:creationId xmlns:p14="http://schemas.microsoft.com/office/powerpoint/2010/main" val="362183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will parents be notified of your child’s progress?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Progress Reports will go home every 4 ½ weeks, except during the first nine weeks. Progress reports will be sent home after the first six weeks of school during the first nine weeks. </a:t>
            </a:r>
          </a:p>
          <a:p>
            <a:pPr marL="0" indent="0">
              <a:buNone/>
            </a:pPr>
            <a:endParaRPr lang="en-US" sz="600" dirty="0" smtClean="0"/>
          </a:p>
          <a:p>
            <a:r>
              <a:rPr lang="en-US" dirty="0" smtClean="0"/>
              <a:t>Reports Cards will be sent home at the end of each grading period.</a:t>
            </a:r>
          </a:p>
          <a:p>
            <a:pPr lvl="1"/>
            <a:r>
              <a:rPr lang="en-US" dirty="0" smtClean="0"/>
              <a:t>Grading Period Ends</a:t>
            </a:r>
          </a:p>
          <a:p>
            <a:pPr lvl="2"/>
            <a:r>
              <a:rPr lang="en-US" dirty="0" smtClean="0"/>
              <a:t>1</a:t>
            </a:r>
            <a:r>
              <a:rPr lang="en-US" baseline="30000" dirty="0" smtClean="0"/>
              <a:t>st</a:t>
            </a:r>
            <a:r>
              <a:rPr lang="en-US" dirty="0" smtClean="0"/>
              <a:t> Nine Weeks – October 4, 2019</a:t>
            </a:r>
          </a:p>
          <a:p>
            <a:pPr lvl="2"/>
            <a:r>
              <a:rPr lang="en-US" dirty="0" smtClean="0"/>
              <a:t>2</a:t>
            </a:r>
            <a:r>
              <a:rPr lang="en-US" baseline="30000" dirty="0" smtClean="0"/>
              <a:t>nd</a:t>
            </a:r>
            <a:r>
              <a:rPr lang="en-US" dirty="0" smtClean="0"/>
              <a:t> Nine Weeks – December 20, 2019</a:t>
            </a:r>
          </a:p>
          <a:p>
            <a:pPr lvl="2"/>
            <a:r>
              <a:rPr lang="en-US" dirty="0" smtClean="0"/>
              <a:t>3</a:t>
            </a:r>
            <a:r>
              <a:rPr lang="en-US" baseline="30000" dirty="0" smtClean="0"/>
              <a:t>rd</a:t>
            </a:r>
            <a:r>
              <a:rPr lang="en-US" dirty="0" smtClean="0"/>
              <a:t> Nine Weeks – March 2, 2020</a:t>
            </a:r>
          </a:p>
          <a:p>
            <a:pPr lvl="2"/>
            <a:r>
              <a:rPr lang="en-US" dirty="0" smtClean="0"/>
              <a:t>4</a:t>
            </a:r>
            <a:r>
              <a:rPr lang="en-US" baseline="30000" dirty="0" smtClean="0"/>
              <a:t>th</a:t>
            </a:r>
            <a:r>
              <a:rPr lang="en-US" dirty="0" smtClean="0"/>
              <a:t> Nine Weeks –  May 21, 2020</a:t>
            </a:r>
          </a:p>
          <a:p>
            <a:pPr marL="914400" lvl="2" indent="0">
              <a:buNone/>
            </a:pPr>
            <a:endParaRPr lang="en-US" dirty="0" smtClean="0"/>
          </a:p>
          <a:p>
            <a:pPr lvl="1"/>
            <a:r>
              <a:rPr lang="en-US" dirty="0" smtClean="0"/>
              <a:t>Report Cards Sent Home</a:t>
            </a:r>
          </a:p>
          <a:p>
            <a:pPr lvl="2"/>
            <a:r>
              <a:rPr lang="en-US" dirty="0"/>
              <a:t>1</a:t>
            </a:r>
            <a:r>
              <a:rPr lang="en-US" baseline="30000" dirty="0"/>
              <a:t>st</a:t>
            </a:r>
            <a:r>
              <a:rPr lang="en-US" dirty="0"/>
              <a:t> Nine Weeks </a:t>
            </a:r>
            <a:r>
              <a:rPr lang="en-US" dirty="0" smtClean="0"/>
              <a:t>– October 21, 2019</a:t>
            </a:r>
            <a:endParaRPr lang="en-US" dirty="0"/>
          </a:p>
          <a:p>
            <a:pPr lvl="2"/>
            <a:r>
              <a:rPr lang="en-US" dirty="0"/>
              <a:t>2</a:t>
            </a:r>
            <a:r>
              <a:rPr lang="en-US" baseline="30000" dirty="0"/>
              <a:t>nd</a:t>
            </a:r>
            <a:r>
              <a:rPr lang="en-US" dirty="0"/>
              <a:t> Nine Weeks </a:t>
            </a:r>
            <a:r>
              <a:rPr lang="en-US" dirty="0" smtClean="0"/>
              <a:t>– January 9, 2020</a:t>
            </a:r>
          </a:p>
          <a:p>
            <a:pPr lvl="2"/>
            <a:r>
              <a:rPr lang="en-US" dirty="0" smtClean="0"/>
              <a:t>3</a:t>
            </a:r>
            <a:r>
              <a:rPr lang="en-US" baseline="30000" dirty="0" smtClean="0"/>
              <a:t>rd</a:t>
            </a:r>
            <a:r>
              <a:rPr lang="en-US" dirty="0" smtClean="0"/>
              <a:t> </a:t>
            </a:r>
            <a:r>
              <a:rPr lang="en-US" dirty="0"/>
              <a:t>Nine Weeks </a:t>
            </a:r>
            <a:r>
              <a:rPr lang="en-US" dirty="0" smtClean="0"/>
              <a:t>– March 16, 2020</a:t>
            </a:r>
            <a:endParaRPr lang="en-US" dirty="0"/>
          </a:p>
          <a:p>
            <a:pPr lvl="2"/>
            <a:r>
              <a:rPr lang="en-US" dirty="0"/>
              <a:t>4</a:t>
            </a:r>
            <a:r>
              <a:rPr lang="en-US" baseline="30000" dirty="0"/>
              <a:t>th</a:t>
            </a:r>
            <a:r>
              <a:rPr lang="en-US" dirty="0"/>
              <a:t> Nine Weeks - </a:t>
            </a:r>
            <a:r>
              <a:rPr lang="en-US" dirty="0" smtClean="0"/>
              <a:t> May 21, 2020</a:t>
            </a:r>
            <a:endParaRPr lang="en-US" dirty="0"/>
          </a:p>
          <a:p>
            <a:pPr marL="457200" lvl="1" indent="0">
              <a:buNone/>
            </a:pPr>
            <a:endParaRPr lang="en-US" dirty="0"/>
          </a:p>
        </p:txBody>
      </p:sp>
    </p:spTree>
    <p:extLst>
      <p:ext uri="{BB962C8B-B14F-4D97-AF65-F5344CB8AC3E}">
        <p14:creationId xmlns:p14="http://schemas.microsoft.com/office/powerpoint/2010/main" val="22454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98900" y="3106967"/>
            <a:ext cx="11444800" cy="2458000"/>
          </a:xfrm>
          <a:prstGeom prst="rect">
            <a:avLst/>
          </a:prstGeom>
          <a:noFill/>
          <a:ln>
            <a:noFill/>
          </a:ln>
        </p:spPr>
        <p:txBody>
          <a:bodyPr spcFirstLastPara="1" wrap="square" lIns="121900" tIns="121900" rIns="121900" bIns="121900" anchor="t" anchorCtr="0">
            <a:noAutofit/>
          </a:bodyPr>
          <a:lstStyle/>
          <a:p>
            <a:pPr algn="ctr"/>
            <a:r>
              <a:rPr lang="en" sz="2400" dirty="0">
                <a:latin typeface="Calibri"/>
                <a:ea typeface="Calibri"/>
                <a:cs typeface="Calibri"/>
                <a:sym typeface="Calibri"/>
              </a:rPr>
              <a:t>Intellectually gifted children and youth are those who perform or who have demonstrated the potential to perform at high levels in academic or creative fields when compared with others of their age, experience, or environment. These children and youth require services not ordinarily provided by the regular school program. Children and youth possessing these abilities can be found in all populations, across all economic strata, and in all areas of human endeavor. Gifted students may be found within any race, ethnicity, gender, economic class, or nationality. In addition, some students with disabilities may be gifted. Madison City Schools shall prohibit discrimination against any students on the above basis with respect to his/her participation in the gifted program.</a:t>
            </a:r>
            <a:endParaRPr sz="2400" dirty="0">
              <a:latin typeface="Calibri"/>
              <a:ea typeface="Calibri"/>
              <a:cs typeface="Calibri"/>
              <a:sym typeface="Calibri"/>
            </a:endParaRPr>
          </a:p>
        </p:txBody>
      </p:sp>
      <p:sp>
        <p:nvSpPr>
          <p:cNvPr id="55" name="Google Shape;55;p13"/>
          <p:cNvSpPr txBox="1"/>
          <p:nvPr/>
        </p:nvSpPr>
        <p:spPr>
          <a:xfrm>
            <a:off x="3712900" y="2793000"/>
            <a:ext cx="4616800" cy="636000"/>
          </a:xfrm>
          <a:prstGeom prst="rect">
            <a:avLst/>
          </a:prstGeom>
          <a:noFill/>
          <a:ln>
            <a:noFill/>
          </a:ln>
        </p:spPr>
        <p:txBody>
          <a:bodyPr spcFirstLastPara="1" wrap="square" lIns="121900" tIns="121900" rIns="121900" bIns="121900" anchor="t" anchorCtr="0">
            <a:noAutofit/>
          </a:bodyPr>
          <a:lstStyle/>
          <a:p>
            <a:pPr algn="ctr"/>
            <a:r>
              <a:rPr lang="en" sz="2400" b="1">
                <a:latin typeface="Raleway"/>
                <a:ea typeface="Raleway"/>
                <a:cs typeface="Raleway"/>
                <a:sym typeface="Raleway"/>
              </a:rPr>
              <a:t>Definition of Gifted</a:t>
            </a:r>
            <a:endParaRPr sz="2400">
              <a:latin typeface="Raleway"/>
              <a:ea typeface="Raleway"/>
              <a:cs typeface="Raleway"/>
              <a:sym typeface="Raleway"/>
            </a:endParaRPr>
          </a:p>
        </p:txBody>
      </p:sp>
      <p:sp>
        <p:nvSpPr>
          <p:cNvPr id="56" name="Google Shape;56;p13"/>
          <p:cNvSpPr txBox="1"/>
          <p:nvPr/>
        </p:nvSpPr>
        <p:spPr>
          <a:xfrm>
            <a:off x="1466100" y="208300"/>
            <a:ext cx="9110400" cy="636000"/>
          </a:xfrm>
          <a:prstGeom prst="rect">
            <a:avLst/>
          </a:prstGeom>
          <a:noFill/>
          <a:ln>
            <a:noFill/>
          </a:ln>
        </p:spPr>
        <p:txBody>
          <a:bodyPr spcFirstLastPara="1" wrap="square" lIns="121900" tIns="121900" rIns="121900" bIns="121900" anchor="t" anchorCtr="0">
            <a:noAutofit/>
          </a:bodyPr>
          <a:lstStyle/>
          <a:p>
            <a:pPr algn="ctr"/>
            <a:r>
              <a:rPr lang="en" sz="3200" b="1">
                <a:latin typeface="Raleway"/>
                <a:ea typeface="Raleway"/>
                <a:cs typeface="Raleway"/>
                <a:sym typeface="Raleway"/>
              </a:rPr>
              <a:t>Gifted Services in Madison City Schools </a:t>
            </a:r>
            <a:endParaRPr sz="3200">
              <a:latin typeface="Raleway"/>
              <a:ea typeface="Raleway"/>
              <a:cs typeface="Raleway"/>
              <a:sym typeface="Raleway"/>
            </a:endParaRPr>
          </a:p>
        </p:txBody>
      </p:sp>
      <p:pic>
        <p:nvPicPr>
          <p:cNvPr id="57" name="Google Shape;57;p13"/>
          <p:cNvPicPr preferRelativeResize="0"/>
          <p:nvPr/>
        </p:nvPicPr>
        <p:blipFill>
          <a:blip r:embed="rId3">
            <a:alphaModFix/>
          </a:blip>
          <a:stretch>
            <a:fillRect/>
          </a:stretch>
        </p:blipFill>
        <p:spPr>
          <a:xfrm>
            <a:off x="4961297" y="1016333"/>
            <a:ext cx="2120000" cy="1918600"/>
          </a:xfrm>
          <a:prstGeom prst="rect">
            <a:avLst/>
          </a:prstGeom>
          <a:noFill/>
          <a:ln>
            <a:noFill/>
          </a:ln>
        </p:spPr>
      </p:pic>
    </p:spTree>
    <p:extLst>
      <p:ext uri="{BB962C8B-B14F-4D97-AF65-F5344CB8AC3E}">
        <p14:creationId xmlns:p14="http://schemas.microsoft.com/office/powerpoint/2010/main" val="2979236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224167" y="825526"/>
            <a:ext cx="11444800" cy="24580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200" dirty="0">
                <a:latin typeface="Calibri"/>
                <a:ea typeface="Calibri"/>
                <a:cs typeface="Calibri"/>
                <a:sym typeface="Calibri"/>
              </a:rPr>
              <a:t>Consultation services offered for K-2.</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Collaboration services for general education teachers across grade levels concerning meeting the needs of high-end learners in the general education classroom.</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Second Grade Child Find: All second graders are observed throughout their second grade year using state mandated protocol.</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Pull out services for grades 3-5:</a:t>
            </a: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Students can be referred for screening at any time from 3rd-5th grade by teachers, counselors, administrators, parents or guardians, peers, self, and other individuals with knowledge of the student’s abilities. These pullout services provide curriculum that is concept and problem based as well as provide the social and emotional support gifted learners often need.</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6th grade Innovative Explorations course offered for gifted qualified students.</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Advanced courses offered for grades 7-12.</a:t>
            </a:r>
            <a:endParaRPr sz="2200" dirty="0">
              <a:latin typeface="Calibri"/>
              <a:ea typeface="Calibri"/>
              <a:cs typeface="Calibri"/>
              <a:sym typeface="Calibri"/>
            </a:endParaRPr>
          </a:p>
          <a:p>
            <a:pPr algn="ctr"/>
            <a:endParaRPr sz="2200" dirty="0">
              <a:latin typeface="Calibri"/>
              <a:ea typeface="Calibri"/>
              <a:cs typeface="Calibri"/>
              <a:sym typeface="Calibri"/>
            </a:endParaRPr>
          </a:p>
        </p:txBody>
      </p:sp>
      <p:sp>
        <p:nvSpPr>
          <p:cNvPr id="63" name="Google Shape;63;p14"/>
          <p:cNvSpPr txBox="1"/>
          <p:nvPr/>
        </p:nvSpPr>
        <p:spPr>
          <a:xfrm>
            <a:off x="1466100" y="118667"/>
            <a:ext cx="9110400" cy="636000"/>
          </a:xfrm>
          <a:prstGeom prst="rect">
            <a:avLst/>
          </a:prstGeom>
          <a:noFill/>
          <a:ln>
            <a:noFill/>
          </a:ln>
        </p:spPr>
        <p:txBody>
          <a:bodyPr spcFirstLastPara="1" wrap="square" lIns="121900" tIns="121900" rIns="121900" bIns="121900" anchor="t" anchorCtr="0">
            <a:noAutofit/>
          </a:bodyPr>
          <a:lstStyle/>
          <a:p>
            <a:pPr algn="ctr"/>
            <a:r>
              <a:rPr lang="en" sz="3200" b="1">
                <a:latin typeface="Raleway"/>
                <a:ea typeface="Raleway"/>
                <a:cs typeface="Raleway"/>
                <a:sym typeface="Raleway"/>
              </a:rPr>
              <a:t>Provided Gifted Services</a:t>
            </a:r>
            <a:endParaRPr sz="3200">
              <a:latin typeface="Raleway"/>
              <a:ea typeface="Raleway"/>
              <a:cs typeface="Raleway"/>
              <a:sym typeface="Raleway"/>
            </a:endParaRPr>
          </a:p>
        </p:txBody>
      </p:sp>
      <p:sp>
        <p:nvSpPr>
          <p:cNvPr id="64" name="Google Shape;64;p14"/>
          <p:cNvSpPr txBox="1"/>
          <p:nvPr/>
        </p:nvSpPr>
        <p:spPr>
          <a:xfrm>
            <a:off x="8692114" y="12944"/>
            <a:ext cx="3496400" cy="1583600"/>
          </a:xfrm>
          <a:prstGeom prst="rect">
            <a:avLst/>
          </a:prstGeom>
          <a:solidFill>
            <a:srgbClr val="EA9999"/>
          </a:solidFill>
          <a:ln w="2857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algn="ctr"/>
            <a:r>
              <a:rPr lang="en" sz="1900" b="1" dirty="0">
                <a:latin typeface="Calibri"/>
                <a:ea typeface="Calibri"/>
                <a:cs typeface="Calibri"/>
                <a:sym typeface="Calibri"/>
              </a:rPr>
              <a:t>Contact your school gifted specialist for more information about services provided and referral procedures. </a:t>
            </a:r>
            <a:endParaRPr sz="1900" b="1" dirty="0">
              <a:latin typeface="Calibri"/>
              <a:ea typeface="Calibri"/>
              <a:cs typeface="Calibri"/>
              <a:sym typeface="Calibri"/>
            </a:endParaRPr>
          </a:p>
        </p:txBody>
      </p:sp>
    </p:spTree>
    <p:extLst>
      <p:ext uri="{BB962C8B-B14F-4D97-AF65-F5344CB8AC3E}">
        <p14:creationId xmlns:p14="http://schemas.microsoft.com/office/powerpoint/2010/main" val="414641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Homework</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4"/>
            <a:ext cx="10515600" cy="3571565"/>
          </a:xfrm>
        </p:spPr>
        <p:txBody>
          <a:bodyPr>
            <a:normAutofit fontScale="92500" lnSpcReduction="10000"/>
          </a:bodyPr>
          <a:lstStyle/>
          <a:p>
            <a:pPr marL="0" indent="0">
              <a:buNone/>
            </a:pPr>
            <a:r>
              <a:rPr lang="en-US" dirty="0" smtClean="0">
                <a:latin typeface="AGICantEven Medium" charset="0"/>
                <a:ea typeface="AGICantEven Medium" charset="0"/>
                <a:cs typeface="AGICantEven Medium" charset="0"/>
              </a:rPr>
              <a:t>*Math Sheet</a:t>
            </a:r>
          </a:p>
          <a:p>
            <a:pPr marL="0" indent="0">
              <a:buNone/>
            </a:pPr>
            <a:r>
              <a:rPr lang="en-US" dirty="0" smtClean="0">
                <a:latin typeface="AGICantEven Medium" charset="0"/>
                <a:ea typeface="AGICantEven Medium" charset="0"/>
                <a:cs typeface="AGICantEven Medium" charset="0"/>
              </a:rPr>
              <a:t>*Reading Sheet</a:t>
            </a:r>
          </a:p>
          <a:p>
            <a:pPr marL="0" indent="0">
              <a:buNone/>
            </a:pPr>
            <a:r>
              <a:rPr lang="en-US" dirty="0">
                <a:latin typeface="Comic Sans MS" panose="030F0702030302020204" pitchFamily="66" charset="0"/>
              </a:rPr>
              <a:t>*</a:t>
            </a:r>
            <a:r>
              <a:rPr lang="en-US" dirty="0">
                <a:latin typeface="AGICantEven Medium" charset="0"/>
                <a:ea typeface="AGICantEven Medium" charset="0"/>
                <a:cs typeface="AGICantEven Medium" charset="0"/>
              </a:rPr>
              <a:t>Read 2 Books </a:t>
            </a:r>
          </a:p>
          <a:p>
            <a:pPr marL="0" indent="0">
              <a:buNone/>
            </a:pPr>
            <a:r>
              <a:rPr lang="en-US" dirty="0">
                <a:latin typeface="AGICantEven Medium" charset="0"/>
                <a:ea typeface="AGICantEven Medium" charset="0"/>
                <a:cs typeface="AGICantEven Medium" charset="0"/>
              </a:rPr>
              <a:t>       **Two AR tests are required per week**</a:t>
            </a:r>
          </a:p>
          <a:p>
            <a:pPr marL="0" indent="0">
              <a:buNone/>
            </a:pPr>
            <a:endParaRPr lang="en-US" dirty="0" smtClean="0">
              <a:latin typeface="AGICantEven Medium" charset="0"/>
              <a:ea typeface="AGICantEven Medium" charset="0"/>
              <a:cs typeface="AGICantEven Medium" charset="0"/>
            </a:endParaRPr>
          </a:p>
          <a:p>
            <a:pPr marL="0" indent="0">
              <a:buNone/>
            </a:pPr>
            <a:endParaRPr lang="en-US" dirty="0" smtClean="0">
              <a:latin typeface="AGICantEven Medium" charset="0"/>
              <a:ea typeface="AGICantEven Medium" charset="0"/>
              <a:cs typeface="AGICantEven Medium" charset="0"/>
            </a:endParaRPr>
          </a:p>
          <a:p>
            <a:pPr marL="0" indent="0">
              <a:buNone/>
            </a:pPr>
            <a:r>
              <a:rPr lang="en-US" dirty="0" smtClean="0">
                <a:latin typeface="AGICantEven Medium" charset="0"/>
                <a:ea typeface="AGICantEven Medium" charset="0"/>
                <a:cs typeface="AGICantEven Medium" charset="0"/>
              </a:rPr>
              <a:t>**EXTRA: Practice Math Facts</a:t>
            </a:r>
          </a:p>
          <a:p>
            <a:pPr marL="0" indent="0">
              <a:buNone/>
            </a:pPr>
            <a:r>
              <a:rPr lang="en-US" dirty="0" smtClean="0">
                <a:latin typeface="AGICantEven Medium" charset="0"/>
                <a:ea typeface="AGICantEven Medium" charset="0"/>
                <a:cs typeface="AGICantEven Medium" charset="0"/>
              </a:rPr>
              <a:t>                 </a:t>
            </a:r>
            <a:endParaRPr lang="en-US" sz="2600" dirty="0">
              <a:latin typeface="AGICantEven Medium" charset="0"/>
              <a:ea typeface="AGICantEven Medium" charset="0"/>
              <a:cs typeface="AGICantEven Medium" charset="0"/>
            </a:endParaRPr>
          </a:p>
        </p:txBody>
      </p:sp>
      <p:pic>
        <p:nvPicPr>
          <p:cNvPr id="3074" name="Picture 2" descr="mage result for homework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564" y="3579234"/>
            <a:ext cx="3542601" cy="2453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2015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Communication</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399123" y="1690688"/>
            <a:ext cx="11393759" cy="4944288"/>
          </a:xfrm>
        </p:spPr>
        <p:txBody>
          <a:bodyPr>
            <a:normAutofit/>
          </a:bodyPr>
          <a:lstStyle/>
          <a:p>
            <a:r>
              <a:rPr lang="en-US" dirty="0">
                <a:latin typeface="Comic Sans MS" panose="030F0702030302020204" pitchFamily="66" charset="0"/>
              </a:rPr>
              <a:t>Mrs. </a:t>
            </a:r>
            <a:r>
              <a:rPr lang="en-US" dirty="0" err="1">
                <a:latin typeface="Comic Sans MS" panose="030F0702030302020204" pitchFamily="66" charset="0"/>
              </a:rPr>
              <a:t>Alverson</a:t>
            </a:r>
            <a:r>
              <a:rPr lang="en-US" dirty="0">
                <a:latin typeface="Comic Sans MS" panose="030F0702030302020204" pitchFamily="66" charset="0"/>
              </a:rPr>
              <a:t>  </a:t>
            </a:r>
            <a:r>
              <a:rPr lang="en-US" dirty="0" smtClean="0">
                <a:latin typeface="Comic Sans MS" panose="030F0702030302020204" pitchFamily="66" charset="0"/>
                <a:hlinkClick r:id="rId2"/>
              </a:rPr>
              <a:t>saalverson@madisoncity.k12.al.us</a:t>
            </a:r>
            <a:endParaRPr lang="en-US" dirty="0" smtClean="0">
              <a:latin typeface="Comic Sans MS" panose="030F0702030302020204" pitchFamily="66" charset="0"/>
            </a:endParaRPr>
          </a:p>
          <a:p>
            <a:r>
              <a:rPr lang="en-US" dirty="0" smtClean="0">
                <a:latin typeface="Comic Sans MS" panose="030F0702030302020204" pitchFamily="66" charset="0"/>
              </a:rPr>
              <a:t>Mrs. Doughty   </a:t>
            </a:r>
            <a:r>
              <a:rPr lang="en-US" dirty="0" smtClean="0">
                <a:latin typeface="Comic Sans MS" panose="030F0702030302020204" pitchFamily="66" charset="0"/>
                <a:hlinkClick r:id="rId3"/>
              </a:rPr>
              <a:t>ldoughty@madisoncity.k12.al.us</a:t>
            </a:r>
            <a:r>
              <a:rPr lang="en-US" dirty="0" smtClean="0">
                <a:latin typeface="Comic Sans MS" panose="030F0702030302020204" pitchFamily="66" charset="0"/>
              </a:rPr>
              <a:t> </a:t>
            </a:r>
          </a:p>
          <a:p>
            <a:r>
              <a:rPr lang="en-US" dirty="0" smtClean="0">
                <a:latin typeface="Comic Sans MS" panose="030F0702030302020204" pitchFamily="66" charset="0"/>
              </a:rPr>
              <a:t>Mrs. </a:t>
            </a:r>
            <a:r>
              <a:rPr lang="en-US" dirty="0" err="1" smtClean="0">
                <a:latin typeface="Comic Sans MS" panose="030F0702030302020204" pitchFamily="66" charset="0"/>
              </a:rPr>
              <a:t>Gowan</a:t>
            </a:r>
            <a:r>
              <a:rPr lang="en-US" dirty="0" smtClean="0">
                <a:latin typeface="Comic Sans MS" panose="030F0702030302020204" pitchFamily="66" charset="0"/>
              </a:rPr>
              <a:t>      </a:t>
            </a:r>
            <a:r>
              <a:rPr lang="en-US" dirty="0" smtClean="0">
                <a:latin typeface="Comic Sans MS" panose="030F0702030302020204" pitchFamily="66" charset="0"/>
                <a:hlinkClick r:id="rId4"/>
              </a:rPr>
              <a:t>megowan@madisoncity.k12.al.us</a:t>
            </a:r>
            <a:r>
              <a:rPr lang="en-US" dirty="0" smtClean="0">
                <a:latin typeface="Comic Sans MS" panose="030F0702030302020204" pitchFamily="66" charset="0"/>
              </a:rPr>
              <a:t>   </a:t>
            </a:r>
          </a:p>
          <a:p>
            <a:r>
              <a:rPr lang="en-US" dirty="0" smtClean="0">
                <a:latin typeface="Comic Sans MS" panose="030F0702030302020204" pitchFamily="66" charset="0"/>
              </a:rPr>
              <a:t>Mrs. Harmon    </a:t>
            </a:r>
            <a:r>
              <a:rPr lang="en-US" dirty="0" smtClean="0">
                <a:latin typeface="Comic Sans MS" panose="030F0702030302020204" pitchFamily="66" charset="0"/>
                <a:hlinkClick r:id="rId5"/>
              </a:rPr>
              <a:t>annaldennis@madisoncity.k12.al.us</a:t>
            </a:r>
            <a:r>
              <a:rPr lang="en-US" dirty="0" smtClean="0">
                <a:latin typeface="Comic Sans MS" panose="030F0702030302020204" pitchFamily="66" charset="0"/>
              </a:rPr>
              <a:t>  </a:t>
            </a:r>
            <a:endParaRPr lang="en-US" dirty="0">
              <a:solidFill>
                <a:schemeClr val="accent3">
                  <a:lumMod val="75000"/>
                </a:schemeClr>
              </a:solidFill>
              <a:latin typeface="Comic Sans MS" panose="030F0702030302020204" pitchFamily="66" charset="0"/>
            </a:endParaRPr>
          </a:p>
          <a:p>
            <a:r>
              <a:rPr lang="en-US" dirty="0">
                <a:latin typeface="Comic Sans MS" panose="030F0702030302020204" pitchFamily="66" charset="0"/>
              </a:rPr>
              <a:t>Mrs. Hill 	</a:t>
            </a:r>
            <a:r>
              <a:rPr lang="en-US" dirty="0" smtClean="0">
                <a:latin typeface="Comic Sans MS" panose="030F0702030302020204" pitchFamily="66" charset="0"/>
              </a:rPr>
              <a:t>     </a:t>
            </a:r>
            <a:r>
              <a:rPr lang="en-US" u="sng" dirty="0" smtClean="0">
                <a:solidFill>
                  <a:schemeClr val="accent2"/>
                </a:solidFill>
                <a:latin typeface="Comic Sans MS" panose="030F0702030302020204" pitchFamily="66" charset="0"/>
              </a:rPr>
              <a:t>crhill@madisoncity.k12.al.us</a:t>
            </a:r>
            <a:endParaRPr lang="en-US" dirty="0" smtClean="0">
              <a:solidFill>
                <a:schemeClr val="accent2"/>
              </a:solidFill>
              <a:latin typeface="Comic Sans MS" panose="030F0702030302020204" pitchFamily="66" charset="0"/>
            </a:endParaRPr>
          </a:p>
          <a:p>
            <a:r>
              <a:rPr lang="en-US" dirty="0" smtClean="0">
                <a:latin typeface="Comic Sans MS" panose="030F0702030302020204" pitchFamily="66" charset="0"/>
              </a:rPr>
              <a:t>Mrs. Hyatt       </a:t>
            </a:r>
            <a:r>
              <a:rPr lang="en-US" dirty="0" smtClean="0">
                <a:latin typeface="Comic Sans MS" panose="030F0702030302020204" pitchFamily="66" charset="0"/>
                <a:hlinkClick r:id="rId6"/>
              </a:rPr>
              <a:t>ahyatt@madisoncity.k12.al.us</a:t>
            </a:r>
            <a:endParaRPr lang="en-US" u="sng" dirty="0" smtClean="0">
              <a:solidFill>
                <a:schemeClr val="accent3">
                  <a:lumMod val="75000"/>
                </a:schemeClr>
              </a:solidFill>
              <a:latin typeface="Comic Sans MS" panose="030F0702030302020204" pitchFamily="66" charset="0"/>
            </a:endParaRPr>
          </a:p>
          <a:p>
            <a:r>
              <a:rPr lang="en-US" dirty="0" smtClean="0">
                <a:latin typeface="Comic Sans MS" panose="030F0702030302020204" pitchFamily="66" charset="0"/>
              </a:rPr>
              <a:t>Mrs. Wells 	     </a:t>
            </a:r>
            <a:r>
              <a:rPr lang="en-US" u="sng" dirty="0" smtClean="0">
                <a:solidFill>
                  <a:schemeClr val="accent2"/>
                </a:solidFill>
                <a:latin typeface="Comic Sans MS" panose="030F0702030302020204" pitchFamily="66" charset="0"/>
              </a:rPr>
              <a:t>akwells@madisoncity.k12.al.us</a:t>
            </a:r>
          </a:p>
          <a:p>
            <a:pPr marL="0" indent="0">
              <a:buNone/>
            </a:pPr>
            <a:endParaRPr lang="en-US" dirty="0">
              <a:latin typeface="Comic Sans MS" panose="030F0702030302020204" pitchFamily="66" charset="0"/>
            </a:endParaRPr>
          </a:p>
          <a:p>
            <a:pPr marL="0" indent="0" algn="ctr">
              <a:buNone/>
            </a:pPr>
            <a:r>
              <a:rPr lang="en-US" dirty="0" smtClean="0">
                <a:latin typeface="AGSorryNotSorry Medium" charset="0"/>
                <a:ea typeface="AGSorryNotSorry Medium" charset="0"/>
                <a:cs typeface="AGSorryNotSorry Medium" charset="0"/>
              </a:rPr>
              <a:t>Please don’t hesitate to contact us with questions or concerns!</a:t>
            </a:r>
          </a:p>
        </p:txBody>
      </p:sp>
    </p:spTree>
    <p:extLst>
      <p:ext uri="{BB962C8B-B14F-4D97-AF65-F5344CB8AC3E}">
        <p14:creationId xmlns:p14="http://schemas.microsoft.com/office/powerpoint/2010/main" val="212008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Accelerated Reading (AR)</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lnSpcReduction="10000"/>
          </a:bodyPr>
          <a:lstStyle/>
          <a:p>
            <a:r>
              <a:rPr lang="en-US" dirty="0" smtClean="0">
                <a:latin typeface="AGICantEven Medium" charset="0"/>
                <a:ea typeface="AGICantEven Medium" charset="0"/>
                <a:cs typeface="AGICantEven Medium" charset="0"/>
              </a:rPr>
              <a:t>Student reading levels are based on the STAR Reading assessment.</a:t>
            </a:r>
          </a:p>
          <a:p>
            <a:r>
              <a:rPr lang="en-US" dirty="0" smtClean="0">
                <a:latin typeface="AGICantEven Medium" charset="0"/>
                <a:ea typeface="AGICantEven Medium" charset="0"/>
                <a:cs typeface="AGICantEven Medium" charset="0"/>
              </a:rPr>
              <a:t>Students are expected to take a minimum of two AR tests per week with a </a:t>
            </a:r>
            <a:r>
              <a:rPr lang="en-US" dirty="0" smtClean="0">
                <a:solidFill>
                  <a:srgbClr val="FF0000"/>
                </a:solidFill>
                <a:latin typeface="AGICantEven Medium" charset="0"/>
                <a:ea typeface="AGICantEven Medium" charset="0"/>
                <a:cs typeface="AGICantEven Medium" charset="0"/>
              </a:rPr>
              <a:t>90%</a:t>
            </a:r>
            <a:r>
              <a:rPr lang="en-US" dirty="0" smtClean="0">
                <a:latin typeface="AGICantEven Medium" charset="0"/>
                <a:ea typeface="AGICantEven Medium" charset="0"/>
                <a:cs typeface="AGICantEven Medium" charset="0"/>
              </a:rPr>
              <a:t> average or better.</a:t>
            </a:r>
          </a:p>
          <a:p>
            <a:r>
              <a:rPr lang="en-US" dirty="0" smtClean="0">
                <a:latin typeface="AGICantEven Medium" charset="0"/>
                <a:ea typeface="AGICantEven Medium" charset="0"/>
                <a:cs typeface="AGICantEven Medium" charset="0"/>
              </a:rPr>
              <a:t>Students will be assigned AR point goals every nine weeks.</a:t>
            </a:r>
          </a:p>
          <a:p>
            <a:r>
              <a:rPr lang="en-US" dirty="0" smtClean="0">
                <a:latin typeface="AGICantEven Medium" charset="0"/>
                <a:ea typeface="AGICantEven Medium" charset="0"/>
                <a:cs typeface="AGICantEven Medium" charset="0"/>
              </a:rPr>
              <a:t>You can monitor your child’s progress by signing up on the </a:t>
            </a:r>
            <a:r>
              <a:rPr lang="en-US" dirty="0" err="1" smtClean="0">
                <a:latin typeface="AGICantEven Medium" charset="0"/>
                <a:ea typeface="AGICantEven Medium" charset="0"/>
                <a:cs typeface="AGICantEven Medium" charset="0"/>
              </a:rPr>
              <a:t>RenPlace</a:t>
            </a:r>
            <a:r>
              <a:rPr lang="en-US" dirty="0" smtClean="0">
                <a:latin typeface="AGICantEven Medium" charset="0"/>
                <a:ea typeface="AGICantEven Medium" charset="0"/>
                <a:cs typeface="AGICantEven Medium" charset="0"/>
              </a:rPr>
              <a:t> website to receive email updates.</a:t>
            </a:r>
          </a:p>
          <a:p>
            <a:r>
              <a:rPr lang="en-US" dirty="0" smtClean="0">
                <a:latin typeface="AGICantEven Medium" charset="0"/>
                <a:ea typeface="AGICantEven Medium" charset="0"/>
                <a:cs typeface="AGICantEven Medium" charset="0"/>
                <a:hlinkClick r:id="rId2"/>
              </a:rPr>
              <a:t>https://hosted9.renlearn.com/1355888/HomeConnect/Login.aspx</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209768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Online Resources</a:t>
            </a:r>
            <a:endParaRPr lang="en-US" dirty="0">
              <a:latin typeface="AGSorryNotSorry Medium" charset="0"/>
              <a:ea typeface="AGSorryNotSorry Medium" charset="0"/>
              <a:cs typeface="AGSorryNotSorry Medium" charset="0"/>
            </a:endParaRPr>
          </a:p>
        </p:txBody>
      </p:sp>
      <p:pic>
        <p:nvPicPr>
          <p:cNvPr id="4" name="Picture 3"/>
          <p:cNvPicPr>
            <a:picLocks noChangeAspect="1"/>
          </p:cNvPicPr>
          <p:nvPr/>
        </p:nvPicPr>
        <p:blipFill>
          <a:blip r:embed="rId2"/>
          <a:stretch>
            <a:fillRect/>
          </a:stretch>
        </p:blipFill>
        <p:spPr>
          <a:xfrm>
            <a:off x="5612316" y="1411940"/>
            <a:ext cx="1592301" cy="1592301"/>
          </a:xfrm>
          <a:prstGeom prst="rect">
            <a:avLst/>
          </a:prstGeom>
        </p:spPr>
      </p:pic>
      <p:pic>
        <p:nvPicPr>
          <p:cNvPr id="5" name="Picture 4"/>
          <p:cNvPicPr>
            <a:picLocks noChangeAspect="1"/>
          </p:cNvPicPr>
          <p:nvPr/>
        </p:nvPicPr>
        <p:blipFill>
          <a:blip r:embed="rId3"/>
          <a:stretch>
            <a:fillRect/>
          </a:stretch>
        </p:blipFill>
        <p:spPr>
          <a:xfrm>
            <a:off x="8109472" y="1879370"/>
            <a:ext cx="3490333" cy="1587355"/>
          </a:xfrm>
          <a:prstGeom prst="rect">
            <a:avLst/>
          </a:prstGeom>
        </p:spPr>
      </p:pic>
      <p:pic>
        <p:nvPicPr>
          <p:cNvPr id="6" name="Picture 5"/>
          <p:cNvPicPr>
            <a:picLocks noChangeAspect="1"/>
          </p:cNvPicPr>
          <p:nvPr/>
        </p:nvPicPr>
        <p:blipFill>
          <a:blip r:embed="rId4"/>
          <a:stretch>
            <a:fillRect/>
          </a:stretch>
        </p:blipFill>
        <p:spPr>
          <a:xfrm>
            <a:off x="318273" y="1393870"/>
            <a:ext cx="4237928" cy="1678505"/>
          </a:xfrm>
          <a:prstGeom prst="rect">
            <a:avLst/>
          </a:prstGeom>
        </p:spPr>
      </p:pic>
      <p:pic>
        <p:nvPicPr>
          <p:cNvPr id="7" name="Picture 6"/>
          <p:cNvPicPr>
            <a:picLocks noChangeAspect="1"/>
          </p:cNvPicPr>
          <p:nvPr/>
        </p:nvPicPr>
        <p:blipFill>
          <a:blip r:embed="rId5"/>
          <a:stretch>
            <a:fillRect/>
          </a:stretch>
        </p:blipFill>
        <p:spPr>
          <a:xfrm>
            <a:off x="2437237" y="3724296"/>
            <a:ext cx="3505200" cy="2324100"/>
          </a:xfrm>
          <a:prstGeom prst="rect">
            <a:avLst/>
          </a:prstGeom>
        </p:spPr>
      </p:pic>
      <p:sp>
        <p:nvSpPr>
          <p:cNvPr id="9" name="TextBox 8"/>
          <p:cNvSpPr txBox="1"/>
          <p:nvPr/>
        </p:nvSpPr>
        <p:spPr>
          <a:xfrm>
            <a:off x="5598318" y="3069299"/>
            <a:ext cx="2240988" cy="523220"/>
          </a:xfrm>
          <a:prstGeom prst="rect">
            <a:avLst/>
          </a:prstGeom>
          <a:noFill/>
        </p:spPr>
        <p:txBody>
          <a:bodyPr wrap="square" rtlCol="0">
            <a:spAutoFit/>
          </a:bodyPr>
          <a:lstStyle/>
          <a:p>
            <a:r>
              <a:rPr lang="en-US" sz="2800" dirty="0">
                <a:latin typeface="AGICantEven Medium" charset="0"/>
                <a:ea typeface="AGICantEven Medium" charset="0"/>
                <a:cs typeface="AGICantEven Medium" charset="0"/>
              </a:rPr>
              <a:t>VMWare</a:t>
            </a:r>
          </a:p>
        </p:txBody>
      </p:sp>
      <p:sp>
        <p:nvSpPr>
          <p:cNvPr id="11" name="TextBox 10"/>
          <p:cNvSpPr txBox="1"/>
          <p:nvPr/>
        </p:nvSpPr>
        <p:spPr>
          <a:xfrm>
            <a:off x="6735339" y="4809186"/>
            <a:ext cx="5223031" cy="800219"/>
          </a:xfrm>
          <a:prstGeom prst="rect">
            <a:avLst/>
          </a:prstGeom>
          <a:noFill/>
        </p:spPr>
        <p:txBody>
          <a:bodyPr wrap="square" rtlCol="0">
            <a:spAutoFit/>
          </a:bodyPr>
          <a:lstStyle/>
          <a:p>
            <a:pPr algn="ctr"/>
            <a:r>
              <a:rPr lang="en-US" sz="2800" dirty="0">
                <a:latin typeface="AGICantEven Medium" charset="0"/>
                <a:ea typeface="AGICantEven Medium" charset="0"/>
                <a:cs typeface="AGICantEven Medium" charset="0"/>
              </a:rPr>
              <a:t>(stay tuned for more details)</a:t>
            </a:r>
          </a:p>
          <a:p>
            <a:endParaRPr lang="en-US" dirty="0"/>
          </a:p>
        </p:txBody>
      </p:sp>
      <p:sp>
        <p:nvSpPr>
          <p:cNvPr id="12" name="TextBox 11"/>
          <p:cNvSpPr txBox="1"/>
          <p:nvPr/>
        </p:nvSpPr>
        <p:spPr>
          <a:xfrm>
            <a:off x="8881423" y="3431908"/>
            <a:ext cx="3310577" cy="584775"/>
          </a:xfrm>
          <a:prstGeom prst="rect">
            <a:avLst/>
          </a:prstGeom>
          <a:noFill/>
        </p:spPr>
        <p:txBody>
          <a:bodyPr wrap="square" rtlCol="0">
            <a:spAutoFit/>
          </a:bodyPr>
          <a:lstStyle/>
          <a:p>
            <a:r>
              <a:rPr lang="en-US" sz="3200" dirty="0" err="1">
                <a:latin typeface="AGICantEven Medium" charset="0"/>
                <a:ea typeface="AGICantEven Medium" charset="0"/>
                <a:cs typeface="AGICantEven Medium" charset="0"/>
              </a:rPr>
              <a:t>Renplace</a:t>
            </a:r>
            <a:endParaRPr lang="en-US" sz="3200"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372636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Behavior/Communication</a:t>
            </a:r>
            <a:endParaRPr lang="en-US" dirty="0">
              <a:latin typeface="AGSorryNotSorry Medium" charset="0"/>
              <a:ea typeface="AGSorryNotSorry Medium" charset="0"/>
              <a:cs typeface="AGSorryNotSorry Medium" charset="0"/>
            </a:endParaRPr>
          </a:p>
        </p:txBody>
      </p:sp>
      <p:pic>
        <p:nvPicPr>
          <p:cNvPr id="4" name="Picture 3"/>
          <p:cNvPicPr>
            <a:picLocks noChangeAspect="1"/>
          </p:cNvPicPr>
          <p:nvPr/>
        </p:nvPicPr>
        <p:blipFill>
          <a:blip r:embed="rId2"/>
          <a:stretch>
            <a:fillRect/>
          </a:stretch>
        </p:blipFill>
        <p:spPr>
          <a:xfrm>
            <a:off x="838202" y="1467667"/>
            <a:ext cx="3028641" cy="17118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37" y="3335185"/>
            <a:ext cx="4358993" cy="3099071"/>
          </a:xfrm>
          <a:prstGeom prst="rect">
            <a:avLst/>
          </a:prstGeom>
        </p:spPr>
      </p:pic>
      <p:sp>
        <p:nvSpPr>
          <p:cNvPr id="14" name="TextBox 13"/>
          <p:cNvSpPr txBox="1"/>
          <p:nvPr/>
        </p:nvSpPr>
        <p:spPr>
          <a:xfrm>
            <a:off x="5701647" y="1877886"/>
            <a:ext cx="5877291" cy="2862322"/>
          </a:xfrm>
          <a:prstGeom prst="rect">
            <a:avLst/>
          </a:prstGeom>
          <a:noFill/>
        </p:spPr>
        <p:txBody>
          <a:bodyPr wrap="square" rtlCol="0">
            <a:spAutoFit/>
          </a:bodyPr>
          <a:lstStyle/>
          <a:p>
            <a:pPr marL="857250" indent="-857250">
              <a:buFont typeface="Arial"/>
              <a:buChar char="•"/>
            </a:pPr>
            <a:r>
              <a:rPr lang="en-US" sz="6000" dirty="0" smtClean="0">
                <a:latin typeface="AGICantEven Medium" charset="0"/>
                <a:ea typeface="AGICantEven Medium" charset="0"/>
                <a:cs typeface="AGICantEven Medium" charset="0"/>
              </a:rPr>
              <a:t>Class Dojo</a:t>
            </a:r>
          </a:p>
          <a:p>
            <a:pPr marL="857250" indent="-857250">
              <a:buFont typeface="Arial"/>
              <a:buChar char="•"/>
            </a:pPr>
            <a:r>
              <a:rPr lang="en-US" sz="6000" dirty="0" smtClean="0">
                <a:latin typeface="AGICantEven Medium" charset="0"/>
                <a:ea typeface="AGICantEven Medium" charset="0"/>
                <a:cs typeface="AGICantEven Medium" charset="0"/>
              </a:rPr>
              <a:t>Treasure Box</a:t>
            </a:r>
          </a:p>
          <a:p>
            <a:pPr marL="857250" indent="-857250">
              <a:buFont typeface="Arial"/>
              <a:buChar char="•"/>
            </a:pPr>
            <a:r>
              <a:rPr lang="en-US" sz="6000" dirty="0" smtClean="0">
                <a:latin typeface="AGICantEven Medium" charset="0"/>
                <a:ea typeface="AGICantEven Medium" charset="0"/>
                <a:cs typeface="AGICantEven Medium" charset="0"/>
              </a:rPr>
              <a:t>Class Coupon </a:t>
            </a:r>
            <a:endParaRPr lang="en-US" sz="6000"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12099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PTA and Volunteer Opportunities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9"/>
            <a:ext cx="10515600" cy="2768677"/>
          </a:xfrm>
        </p:spPr>
        <p:txBody>
          <a:bodyPr/>
          <a:lstStyle/>
          <a:p>
            <a:r>
              <a:rPr lang="en-US" dirty="0" smtClean="0">
                <a:latin typeface="AGICantEven Medium" charset="0"/>
                <a:ea typeface="AGICantEven Medium" charset="0"/>
                <a:cs typeface="AGICantEven Medium" charset="0"/>
              </a:rPr>
              <a:t>Please join and support our wonderful PTA!</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Stay tuned for details from our room mom about volunteer opportunities. </a:t>
            </a:r>
            <a:endParaRPr lang="en-US" dirty="0">
              <a:latin typeface="AGICantEven Medium" charset="0"/>
              <a:ea typeface="AGICantEven Medium" charset="0"/>
              <a:cs typeface="AGICantEven Medium" charset="0"/>
            </a:endParaRPr>
          </a:p>
        </p:txBody>
      </p:sp>
      <p:pic>
        <p:nvPicPr>
          <p:cNvPr id="4" name="Picture 3"/>
          <p:cNvPicPr>
            <a:picLocks noChangeAspect="1"/>
          </p:cNvPicPr>
          <p:nvPr/>
        </p:nvPicPr>
        <p:blipFill>
          <a:blip r:embed="rId2"/>
          <a:stretch>
            <a:fillRect/>
          </a:stretch>
        </p:blipFill>
        <p:spPr>
          <a:xfrm>
            <a:off x="4381191" y="3938240"/>
            <a:ext cx="2610624" cy="2610624"/>
          </a:xfrm>
          <a:prstGeom prst="rect">
            <a:avLst/>
          </a:prstGeom>
        </p:spPr>
      </p:pic>
    </p:spTree>
    <p:extLst>
      <p:ext uri="{BB962C8B-B14F-4D97-AF65-F5344CB8AC3E}">
        <p14:creationId xmlns:p14="http://schemas.microsoft.com/office/powerpoint/2010/main" val="321518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Expanded Day</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pPr algn="ctr"/>
            <a:r>
              <a:rPr lang="en-US" dirty="0" smtClean="0">
                <a:latin typeface="AGICantEven Medium" charset="0"/>
                <a:ea typeface="AGICantEven Medium" charset="0"/>
                <a:cs typeface="AGICantEven Medium" charset="0"/>
              </a:rPr>
              <a:t>Registration for full-time, part-time, and drop-in services can be found on the Heritage website and the front office</a:t>
            </a:r>
            <a:r>
              <a:rPr lang="en-US" dirty="0" smtClean="0">
                <a:latin typeface="Comic Sans MS" panose="030F0702030302020204" pitchFamily="66" charset="0"/>
              </a:rPr>
              <a:t>.</a:t>
            </a:r>
            <a:endParaRPr lang="en-US"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3542527" y="3227507"/>
            <a:ext cx="5110821" cy="3327549"/>
          </a:xfrm>
          <a:prstGeom prst="rect">
            <a:avLst/>
          </a:prstGeom>
        </p:spPr>
      </p:pic>
    </p:spTree>
    <p:extLst>
      <p:ext uri="{BB962C8B-B14F-4D97-AF65-F5344CB8AC3E}">
        <p14:creationId xmlns:p14="http://schemas.microsoft.com/office/powerpoint/2010/main" val="62156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Carline Procedures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r>
              <a:rPr lang="en-US" dirty="0" smtClean="0">
                <a:latin typeface="AGICantEven Medium" charset="0"/>
                <a:ea typeface="AGICantEven Medium" charset="0"/>
                <a:cs typeface="AGICantEven Medium" charset="0"/>
              </a:rPr>
              <a:t>Make sure your child knows his/her car rider number.</a:t>
            </a:r>
          </a:p>
          <a:p>
            <a:r>
              <a:rPr lang="en-US" dirty="0" smtClean="0">
                <a:latin typeface="AGICantEven Medium" charset="0"/>
                <a:ea typeface="AGICantEven Medium" charset="0"/>
                <a:cs typeface="AGICantEven Medium" charset="0"/>
              </a:rPr>
              <a:t>Drive slowly</a:t>
            </a:r>
          </a:p>
          <a:p>
            <a:r>
              <a:rPr lang="en-US" dirty="0" smtClean="0">
                <a:latin typeface="AGICantEven Medium" charset="0"/>
                <a:ea typeface="AGICantEven Medium" charset="0"/>
                <a:cs typeface="AGICantEven Medium" charset="0"/>
              </a:rPr>
              <a:t>No cell phones</a:t>
            </a:r>
          </a:p>
          <a:p>
            <a:r>
              <a:rPr lang="en-US" dirty="0" smtClean="0">
                <a:latin typeface="AGICantEven Medium" charset="0"/>
                <a:ea typeface="AGICantEven Medium" charset="0"/>
                <a:cs typeface="AGICantEven Medium" charset="0"/>
              </a:rPr>
              <a:t>Pull forward</a:t>
            </a:r>
          </a:p>
          <a:p>
            <a:r>
              <a:rPr lang="en-US" dirty="0" smtClean="0">
                <a:latin typeface="AGICantEven Medium" charset="0"/>
                <a:ea typeface="AGICantEven Medium" charset="0"/>
                <a:cs typeface="AGICantEven Medium" charset="0"/>
              </a:rPr>
              <a:t>Do not get out of your car</a:t>
            </a:r>
          </a:p>
          <a:p>
            <a:r>
              <a:rPr lang="en-US" dirty="0" smtClean="0">
                <a:latin typeface="AGICantEven Medium" charset="0"/>
                <a:ea typeface="AGICantEven Medium" charset="0"/>
                <a:cs typeface="AGICantEven Medium" charset="0"/>
              </a:rPr>
              <a:t>If your child needs help getting buckled, pull into the parking lot.</a:t>
            </a:r>
            <a:endParaRPr lang="en-US" dirty="0">
              <a:latin typeface="AGICantEven Medium" charset="0"/>
              <a:ea typeface="AGICantEven Medium" charset="0"/>
              <a:cs typeface="AGICantEven Medium" charset="0"/>
            </a:endParaRPr>
          </a:p>
        </p:txBody>
      </p:sp>
      <p:pic>
        <p:nvPicPr>
          <p:cNvPr id="4" name="Picture 3"/>
          <p:cNvPicPr>
            <a:picLocks noChangeAspect="1"/>
          </p:cNvPicPr>
          <p:nvPr/>
        </p:nvPicPr>
        <p:blipFill>
          <a:blip r:embed="rId2"/>
          <a:stretch>
            <a:fillRect/>
          </a:stretch>
        </p:blipFill>
        <p:spPr>
          <a:xfrm>
            <a:off x="4690639" y="5137615"/>
            <a:ext cx="2122759" cy="1425502"/>
          </a:xfrm>
          <a:prstGeom prst="rect">
            <a:avLst/>
          </a:prstGeom>
        </p:spPr>
      </p:pic>
    </p:spTree>
    <p:extLst>
      <p:ext uri="{BB962C8B-B14F-4D97-AF65-F5344CB8AC3E}">
        <p14:creationId xmlns:p14="http://schemas.microsoft.com/office/powerpoint/2010/main" val="151527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Visiting for lunch?</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405058"/>
            <a:ext cx="10515600" cy="4771909"/>
          </a:xfrm>
        </p:spPr>
        <p:txBody>
          <a:bodyPr>
            <a:normAutofit fontScale="92500" lnSpcReduction="10000"/>
          </a:bodyPr>
          <a:lstStyle/>
          <a:p>
            <a:r>
              <a:rPr lang="en-US" dirty="0" smtClean="0">
                <a:latin typeface="AGICantEven Medium" charset="0"/>
                <a:ea typeface="AGICantEven Medium" charset="0"/>
                <a:cs typeface="AGICantEven Medium" charset="0"/>
              </a:rPr>
              <a:t>You and your child may sit at the tables labeled for parents.  Please do not invite other students to eat with you.  These tables of honor are for you to have special time with your child.</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You may bring lunch for your child, but please do not bring lunch for other children.</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For birthdays you are welcome to purchase ice cream for the class. The cost is $.75 per child.  Outside treats are not allowed. </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192591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Grade Level Celebrations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1037220" y="5444355"/>
            <a:ext cx="13738459" cy="1151751"/>
          </a:xfrm>
        </p:spPr>
        <p:txBody>
          <a:bodyPr/>
          <a:lstStyle/>
          <a:p>
            <a:pPr algn="ctr"/>
            <a:r>
              <a:rPr lang="en-US" dirty="0" smtClean="0">
                <a:latin typeface="AGICantEven Medium" charset="0"/>
                <a:ea typeface="AGICantEven Medium" charset="0"/>
                <a:cs typeface="AGICantEven Medium" charset="0"/>
              </a:rPr>
              <a:t>Winter Holiday party                  End of the Year Party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821" y="1690688"/>
            <a:ext cx="3969835" cy="3704430"/>
          </a:xfrm>
          <a:prstGeom prst="rect">
            <a:avLst/>
          </a:prstGeom>
        </p:spPr>
      </p:pic>
      <p:pic>
        <p:nvPicPr>
          <p:cNvPr id="1026" name="Picture 2" descr="mage result for summer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765" y="1690688"/>
            <a:ext cx="4192859" cy="3704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2458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Field Trips (Tentative plans)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3541231" y="1894957"/>
            <a:ext cx="6171271" cy="3030333"/>
          </a:xfrm>
        </p:spPr>
        <p:txBody>
          <a:bodyPr>
            <a:noAutofit/>
          </a:bodyPr>
          <a:lstStyle/>
          <a:p>
            <a:pPr algn="ctr"/>
            <a:r>
              <a:rPr lang="en-US" sz="4000" dirty="0" smtClean="0">
                <a:latin typeface="AGSorryNotSorry Medium"/>
                <a:ea typeface="AGICantEven Medium" charset="0"/>
                <a:cs typeface="AGICantEven Medium" charset="0"/>
              </a:rPr>
              <a:t>Local School Play</a:t>
            </a:r>
          </a:p>
          <a:p>
            <a:pPr algn="ctr"/>
            <a:r>
              <a:rPr lang="en-US" sz="4000" dirty="0" smtClean="0">
                <a:latin typeface="AGSorryNotSorry Medium"/>
                <a:ea typeface="AGICantEven Medium" charset="0"/>
                <a:cs typeface="AGICantEven Medium" charset="0"/>
              </a:rPr>
              <a:t>Lyon Family Farm</a:t>
            </a:r>
          </a:p>
          <a:p>
            <a:pPr algn="ctr"/>
            <a:r>
              <a:rPr lang="en-US" sz="4000" dirty="0" smtClean="0">
                <a:latin typeface="AGSorryNotSorry Medium"/>
                <a:ea typeface="AGICantEven Medium" charset="0"/>
                <a:cs typeface="AGICantEven Medium" charset="0"/>
              </a:rPr>
              <a:t>Possible 3</a:t>
            </a:r>
            <a:r>
              <a:rPr lang="en-US" sz="4000" baseline="30000" dirty="0" smtClean="0">
                <a:latin typeface="AGSorryNotSorry Medium"/>
                <a:ea typeface="AGICantEven Medium" charset="0"/>
                <a:cs typeface="AGICantEven Medium" charset="0"/>
              </a:rPr>
              <a:t>rd</a:t>
            </a:r>
            <a:r>
              <a:rPr lang="en-US" sz="4000" dirty="0" smtClean="0">
                <a:latin typeface="AGSorryNotSorry Medium"/>
                <a:ea typeface="AGICantEven Medium" charset="0"/>
                <a:cs typeface="AGICantEven Medium" charset="0"/>
              </a:rPr>
              <a:t> Field Trip To Be Determined</a:t>
            </a:r>
          </a:p>
        </p:txBody>
      </p:sp>
    </p:spTree>
    <p:extLst>
      <p:ext uri="{BB962C8B-B14F-4D97-AF65-F5344CB8AC3E}">
        <p14:creationId xmlns:p14="http://schemas.microsoft.com/office/powerpoint/2010/main" val="8678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59000" y="530357"/>
            <a:ext cx="11274000" cy="3461275"/>
          </a:xfrm>
          <a:prstGeom prst="rect">
            <a:avLst/>
          </a:prstGeom>
        </p:spPr>
        <p:txBody>
          <a:bodyPr spcFirstLastPara="1" wrap="square" lIns="121897" tIns="121897" rIns="121897" bIns="121897" anchor="ctr" anchorCtr="0">
            <a:noAutofit/>
          </a:bodyPr>
          <a:lstStyle/>
          <a:p>
            <a:pPr algn="ctr">
              <a:spcBef>
                <a:spcPts val="0"/>
              </a:spcBef>
            </a:pPr>
            <a:r>
              <a:rPr lang="en" sz="8000" dirty="0"/>
              <a:t>Madison City Schools</a:t>
            </a:r>
            <a:endParaRPr sz="8000" dirty="0"/>
          </a:p>
          <a:p>
            <a:pPr algn="ctr">
              <a:spcBef>
                <a:spcPts val="0"/>
              </a:spcBef>
            </a:pPr>
            <a:r>
              <a:rPr lang="en" sz="8000" dirty="0"/>
              <a:t>  Elementary Spanish</a:t>
            </a:r>
            <a:endParaRPr sz="8000" dirty="0"/>
          </a:p>
        </p:txBody>
      </p:sp>
      <p:sp>
        <p:nvSpPr>
          <p:cNvPr id="59" name="Google Shape;59;p13"/>
          <p:cNvSpPr txBox="1">
            <a:spLocks noGrp="1"/>
          </p:cNvSpPr>
          <p:nvPr>
            <p:ph type="subTitle" idx="1"/>
          </p:nvPr>
        </p:nvSpPr>
        <p:spPr>
          <a:xfrm>
            <a:off x="935028" y="6086933"/>
            <a:ext cx="6084661" cy="45719"/>
          </a:xfrm>
          <a:prstGeom prst="rect">
            <a:avLst/>
          </a:prstGeom>
        </p:spPr>
        <p:txBody>
          <a:bodyPr spcFirstLastPara="1" wrap="square" lIns="121897" tIns="121897" rIns="121897" bIns="121897" anchor="ctr" anchorCtr="0">
            <a:noAutofit/>
          </a:bodyPr>
          <a:lstStyle/>
          <a:p>
            <a:r>
              <a:rPr lang="en" dirty="0"/>
              <a:t>Señora Joelle Jones</a:t>
            </a:r>
            <a:endParaRPr dirty="0"/>
          </a:p>
        </p:txBody>
      </p:sp>
    </p:spTree>
    <p:extLst>
      <p:ext uri="{BB962C8B-B14F-4D97-AF65-F5344CB8AC3E}">
        <p14:creationId xmlns:p14="http://schemas.microsoft.com/office/powerpoint/2010/main" val="135940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575187"/>
          </a:xfrm>
        </p:spPr>
        <p:txBody>
          <a:bodyPr>
            <a:normAutofit/>
          </a:bodyPr>
          <a:lstStyle/>
          <a:p>
            <a:pPr algn="ctr"/>
            <a:r>
              <a:rPr lang="en-US" b="1" dirty="0" smtClean="0">
                <a:latin typeface="AGSorryNotSorry Medium" charset="0"/>
                <a:ea typeface="AGSorryNotSorry Medium" charset="0"/>
                <a:cs typeface="AGSorryNotSorry Medium" charset="0"/>
              </a:rPr>
              <a:t>Communication Tools</a:t>
            </a:r>
            <a:r>
              <a:rPr lang="en-US" dirty="0" smtClean="0">
                <a:latin typeface="AGSorryNotSorry Medium" charset="0"/>
                <a:ea typeface="AGSorryNotSorry Medium" charset="0"/>
                <a:cs typeface="AGSorryNotSorry Medium" charset="0"/>
              </a:rPr>
              <a:t/>
            </a:r>
            <a:br>
              <a:rPr lang="en-US" dirty="0" smtClean="0">
                <a:latin typeface="AGSorryNotSorry Medium" charset="0"/>
                <a:ea typeface="AGSorryNotSorry Medium" charset="0"/>
                <a:cs typeface="AGSorryNotSorry Medium" charset="0"/>
              </a:rPr>
            </a:b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349298"/>
            <a:ext cx="10515600" cy="4827665"/>
          </a:xfrm>
        </p:spPr>
        <p:txBody>
          <a:bodyPr>
            <a:normAutofit/>
          </a:bodyPr>
          <a:lstStyle/>
          <a:p>
            <a:pPr marL="0" indent="0" algn="ctr">
              <a:buNone/>
            </a:pPr>
            <a:endParaRPr lang="en-US" sz="1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ANCHOR BINDER</a:t>
            </a:r>
          </a:p>
          <a:p>
            <a:pPr marL="0" indent="0">
              <a:buNone/>
            </a:pPr>
            <a:r>
              <a:rPr lang="en-US" sz="1800" dirty="0" smtClean="0">
                <a:latin typeface="Comic Sans MS" panose="030F0702030302020204" pitchFamily="66" charset="0"/>
              </a:rPr>
              <a:t>Daily Communication Binders come home every afternoon and are returned to school every morning. Please send any notes, money, permission slips, etc. for the teacher in the binder.</a:t>
            </a:r>
          </a:p>
          <a:p>
            <a:r>
              <a:rPr lang="en-US" sz="1800" dirty="0" smtClean="0">
                <a:latin typeface="Comic Sans MS" panose="030F0702030302020204" pitchFamily="66" charset="0"/>
              </a:rPr>
              <a:t>Occasionally we will send time sensitive notes </a:t>
            </a:r>
          </a:p>
          <a:p>
            <a:pPr marL="0" indent="0" algn="ctr">
              <a:buNone/>
            </a:pPr>
            <a:endParaRPr lang="en-US" sz="2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Tuesday Folders</a:t>
            </a:r>
          </a:p>
          <a:p>
            <a:pPr marL="0" indent="0">
              <a:buNone/>
            </a:pPr>
            <a:r>
              <a:rPr lang="en-US" sz="1800" dirty="0" smtClean="0">
                <a:latin typeface="Comic Sans MS" panose="030F0702030302020204" pitchFamily="66" charset="0"/>
              </a:rPr>
              <a:t>Graded papers, important notes, forms will come home on Tuesdays.  Please return on Wednesday. </a:t>
            </a:r>
          </a:p>
          <a:p>
            <a:pPr marL="0" indent="0" algn="ctr">
              <a:buNone/>
            </a:pPr>
            <a:endParaRPr lang="en-US" sz="2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Weekly Newsletters/Study Guides</a:t>
            </a:r>
          </a:p>
          <a:p>
            <a:pPr marL="0" indent="0">
              <a:buNone/>
            </a:pPr>
            <a:r>
              <a:rPr lang="en-US" sz="1800" dirty="0" smtClean="0">
                <a:latin typeface="Comic Sans MS" panose="030F0702030302020204" pitchFamily="66" charset="0"/>
              </a:rPr>
              <a:t>You will receive an email every week containing all the news and information you need for the week.</a:t>
            </a:r>
            <a:endParaRPr lang="en-US" sz="1800" dirty="0">
              <a:latin typeface="Comic Sans MS" panose="030F0702030302020204" pitchFamily="66" charset="0"/>
            </a:endParaRPr>
          </a:p>
        </p:txBody>
      </p:sp>
    </p:spTree>
    <p:extLst>
      <p:ext uri="{BB962C8B-B14F-4D97-AF65-F5344CB8AC3E}">
        <p14:creationId xmlns:p14="http://schemas.microsoft.com/office/powerpoint/2010/main" val="316328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p>
            <a:pPr algn="ctr">
              <a:spcBef>
                <a:spcPts val="0"/>
              </a:spcBef>
            </a:pPr>
            <a:r>
              <a:rPr lang="en" sz="3600" dirty="0"/>
              <a:t>What Does Spanish Look Like in Madison City Schools?</a:t>
            </a:r>
            <a:endParaRPr sz="3600" dirty="0"/>
          </a:p>
        </p:txBody>
      </p:sp>
      <p:graphicFrame>
        <p:nvGraphicFramePr>
          <p:cNvPr id="65" name="Google Shape;65;p14"/>
          <p:cNvGraphicFramePr/>
          <p:nvPr>
            <p:extLst>
              <p:ext uri="{D42A27DB-BD31-4B8C-83A1-F6EECF244321}">
                <p14:modId xmlns:p14="http://schemas.microsoft.com/office/powerpoint/2010/main" val="161597765"/>
              </p:ext>
            </p:extLst>
          </p:nvPr>
        </p:nvGraphicFramePr>
        <p:xfrm>
          <a:off x="74767" y="1570934"/>
          <a:ext cx="12192000" cy="5791120"/>
        </p:xfrm>
        <a:graphic>
          <a:graphicData uri="http://schemas.openxmlformats.org/drawingml/2006/table">
            <a:tbl>
              <a:tblPr>
                <a:noFill/>
              </a:tblPr>
              <a:tblGrid>
                <a:gridCol w="5914667">
                  <a:extLst>
                    <a:ext uri="{9D8B030D-6E8A-4147-A177-3AD203B41FA5}">
                      <a16:colId xmlns:a16="http://schemas.microsoft.com/office/drawing/2014/main" val="20000"/>
                    </a:ext>
                  </a:extLst>
                </a:gridCol>
                <a:gridCol w="6277333">
                  <a:extLst>
                    <a:ext uri="{9D8B030D-6E8A-4147-A177-3AD203B41FA5}">
                      <a16:colId xmlns:a16="http://schemas.microsoft.com/office/drawing/2014/main" val="20001"/>
                    </a:ext>
                  </a:extLst>
                </a:gridCol>
              </a:tblGrid>
              <a:tr h="2099692">
                <a:tc>
                  <a:txBody>
                    <a:bodyPr/>
                    <a:lstStyle/>
                    <a:p>
                      <a:pPr marL="0" lvl="0" indent="0" algn="ctr" rtl="0">
                        <a:spcBef>
                          <a:spcPts val="0"/>
                        </a:spcBef>
                        <a:spcAft>
                          <a:spcPts val="0"/>
                        </a:spcAft>
                        <a:buNone/>
                      </a:pPr>
                      <a:r>
                        <a:rPr lang="en" sz="2200" u="sng" dirty="0">
                          <a:latin typeface="Comic Sans MS"/>
                          <a:ea typeface="Comic Sans MS"/>
                          <a:cs typeface="Comic Sans MS"/>
                          <a:sym typeface="Comic Sans MS"/>
                        </a:rPr>
                        <a:t>Our Vision</a:t>
                      </a:r>
                      <a:endParaRPr sz="2200" u="sng"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Through </a:t>
                      </a:r>
                      <a:r>
                        <a:rPr lang="en" sz="2200" dirty="0">
                          <a:latin typeface="Comic Sans MS"/>
                          <a:ea typeface="Comic Sans MS"/>
                          <a:cs typeface="Comic Sans MS"/>
                          <a:sym typeface="Comic Sans MS"/>
                        </a:rPr>
                        <a:t>fun, engaging, and meaningful classroom experiences Madison City’s K-4th graders will begin their journey on the path to proficiency in the Spanish language.</a:t>
                      </a:r>
                      <a:endParaRPr sz="2200" u="sng" dirty="0">
                        <a:latin typeface="Comic Sans MS"/>
                        <a:ea typeface="Comic Sans MS"/>
                        <a:cs typeface="Comic Sans MS"/>
                        <a:sym typeface="Comic Sans MS"/>
                      </a:endParaRPr>
                    </a:p>
                  </a:txBody>
                  <a:tcPr marL="121900" marR="121900" marT="121900" marB="121900"/>
                </a:tc>
                <a:tc>
                  <a:txBody>
                    <a:bodyPr/>
                    <a:lstStyle/>
                    <a:p>
                      <a:pPr marL="0" lvl="0" indent="0" algn="ctr" rtl="0">
                        <a:spcBef>
                          <a:spcPts val="0"/>
                        </a:spcBef>
                        <a:spcAft>
                          <a:spcPts val="0"/>
                        </a:spcAft>
                        <a:buNone/>
                      </a:pPr>
                      <a:r>
                        <a:rPr lang="en" sz="2200" u="sng" dirty="0">
                          <a:latin typeface="Comic Sans MS"/>
                          <a:ea typeface="Comic Sans MS"/>
                          <a:cs typeface="Comic Sans MS"/>
                          <a:sym typeface="Comic Sans MS"/>
                        </a:rPr>
                        <a:t>When</a:t>
                      </a:r>
                      <a:endParaRPr sz="2200" u="sng"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Students </a:t>
                      </a:r>
                      <a:r>
                        <a:rPr lang="en" sz="2200" dirty="0">
                          <a:latin typeface="Comic Sans MS"/>
                          <a:ea typeface="Comic Sans MS"/>
                          <a:cs typeface="Comic Sans MS"/>
                          <a:sym typeface="Comic Sans MS"/>
                        </a:rPr>
                        <a:t>have Spanish once a week for 30 minutes for the whole year.</a:t>
                      </a:r>
                      <a:endParaRPr sz="2200" dirty="0">
                        <a:latin typeface="Comic Sans MS"/>
                        <a:ea typeface="Comic Sans MS"/>
                        <a:cs typeface="Comic Sans MS"/>
                        <a:sym typeface="Comic Sans MS"/>
                      </a:endParaRPr>
                    </a:p>
                    <a:p>
                      <a:pPr marL="0" lvl="0" indent="0" algn="ctr" rtl="0">
                        <a:spcBef>
                          <a:spcPts val="0"/>
                        </a:spcBef>
                        <a:spcAft>
                          <a:spcPts val="0"/>
                        </a:spcAft>
                        <a:buNone/>
                      </a:pPr>
                      <a:endParaRPr sz="2200" dirty="0">
                        <a:latin typeface="Comic Sans MS"/>
                        <a:ea typeface="Comic Sans MS"/>
                        <a:cs typeface="Comic Sans MS"/>
                        <a:sym typeface="Comic Sans MS"/>
                      </a:endParaRPr>
                    </a:p>
                    <a:p>
                      <a:pPr marL="0" lvl="0" indent="0" algn="ctr" rtl="0">
                        <a:spcBef>
                          <a:spcPts val="0"/>
                        </a:spcBef>
                        <a:spcAft>
                          <a:spcPts val="0"/>
                        </a:spcAft>
                        <a:buNone/>
                      </a:pPr>
                      <a:r>
                        <a:rPr lang="en" sz="2200" u="sng" dirty="0">
                          <a:latin typeface="Comic Sans MS"/>
                          <a:ea typeface="Comic Sans MS"/>
                          <a:cs typeface="Comic Sans MS"/>
                          <a:sym typeface="Comic Sans MS"/>
                        </a:rPr>
                        <a:t>Who</a:t>
                      </a:r>
                      <a:endParaRPr sz="2200"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All </a:t>
                      </a:r>
                      <a:r>
                        <a:rPr lang="en" sz="2200" dirty="0">
                          <a:latin typeface="Comic Sans MS"/>
                          <a:ea typeface="Comic Sans MS"/>
                          <a:cs typeface="Comic Sans MS"/>
                          <a:sym typeface="Comic Sans MS"/>
                        </a:rPr>
                        <a:t>students K-5th grade!</a:t>
                      </a:r>
                      <a:endParaRPr sz="2200" dirty="0">
                        <a:latin typeface="Comic Sans MS"/>
                        <a:ea typeface="Comic Sans MS"/>
                        <a:cs typeface="Comic Sans MS"/>
                        <a:sym typeface="Comic Sans MS"/>
                      </a:endParaRPr>
                    </a:p>
                  </a:txBody>
                  <a:tcPr marL="121900" marR="121900" marT="121900" marB="121900"/>
                </a:tc>
                <a:extLst>
                  <a:ext uri="{0D108BD9-81ED-4DB2-BD59-A6C34878D82A}">
                    <a16:rowId xmlns:a16="http://schemas.microsoft.com/office/drawing/2014/main" val="10000"/>
                  </a:ext>
                </a:extLst>
              </a:tr>
              <a:tr h="3535640">
                <a:tc>
                  <a:txBody>
                    <a:bodyPr/>
                    <a:lstStyle/>
                    <a:p>
                      <a:pPr marL="0" lvl="0" indent="0" algn="ctr" rtl="0">
                        <a:spcBef>
                          <a:spcPts val="0"/>
                        </a:spcBef>
                        <a:spcAft>
                          <a:spcPts val="0"/>
                        </a:spcAft>
                        <a:buNone/>
                      </a:pPr>
                      <a:r>
                        <a:rPr lang="en" sz="2400" u="sng" dirty="0">
                          <a:latin typeface="Comic Sans MS"/>
                          <a:ea typeface="Comic Sans MS"/>
                          <a:cs typeface="Comic Sans MS"/>
                          <a:sym typeface="Comic Sans MS"/>
                        </a:rPr>
                        <a:t>The Program</a:t>
                      </a:r>
                      <a:endParaRPr sz="2400" dirty="0">
                        <a:latin typeface="Comic Sans MS"/>
                        <a:ea typeface="Comic Sans MS"/>
                        <a:cs typeface="Comic Sans MS"/>
                        <a:sym typeface="Comic Sans MS"/>
                      </a:endParaRPr>
                    </a:p>
                    <a:p>
                      <a:pPr marL="0" lvl="0" indent="0" algn="ctr" rtl="0">
                        <a:spcBef>
                          <a:spcPts val="0"/>
                        </a:spcBef>
                        <a:spcAft>
                          <a:spcPts val="0"/>
                        </a:spcAft>
                        <a:buNone/>
                      </a:pPr>
                      <a:r>
                        <a:rPr lang="en" sz="2400" dirty="0" smtClean="0">
                          <a:latin typeface="Comic Sans MS"/>
                          <a:ea typeface="Comic Sans MS"/>
                          <a:cs typeface="Comic Sans MS"/>
                          <a:sym typeface="Comic Sans MS"/>
                        </a:rPr>
                        <a:t>The </a:t>
                      </a:r>
                      <a:r>
                        <a:rPr lang="en" sz="2400" dirty="0">
                          <a:latin typeface="Comic Sans MS"/>
                          <a:ea typeface="Comic Sans MS"/>
                          <a:cs typeface="Comic Sans MS"/>
                          <a:sym typeface="Comic Sans MS"/>
                        </a:rPr>
                        <a:t>program started in January of 2014 with two teachers teaching K-1st grade.  This year the program has added 5th grade with a total of six teachers spread out across the district’s seven elementary schools.  </a:t>
                      </a:r>
                      <a:endParaRPr sz="2400" dirty="0">
                        <a:latin typeface="Comic Sans MS"/>
                        <a:ea typeface="Comic Sans MS"/>
                        <a:cs typeface="Comic Sans MS"/>
                        <a:sym typeface="Comic Sans MS"/>
                      </a:endParaRPr>
                    </a:p>
                  </a:txBody>
                  <a:tcPr marL="121900" marR="121900" marT="121900" marB="121900"/>
                </a:tc>
                <a:tc>
                  <a:txBody>
                    <a:bodyPr/>
                    <a:lstStyle/>
                    <a:p>
                      <a:pPr marL="0" lvl="0" indent="0" algn="ctr" rtl="0">
                        <a:spcBef>
                          <a:spcPts val="0"/>
                        </a:spcBef>
                        <a:spcAft>
                          <a:spcPts val="0"/>
                        </a:spcAft>
                        <a:buNone/>
                      </a:pPr>
                      <a:r>
                        <a:rPr lang="en" sz="2400" u="sng" dirty="0">
                          <a:latin typeface="Comic Sans MS"/>
                          <a:ea typeface="Comic Sans MS"/>
                          <a:cs typeface="Comic Sans MS"/>
                          <a:sym typeface="Comic Sans MS"/>
                        </a:rPr>
                        <a:t>How</a:t>
                      </a:r>
                      <a:endParaRPr sz="2400" u="sng" dirty="0">
                        <a:latin typeface="Comic Sans MS"/>
                        <a:ea typeface="Comic Sans MS"/>
                        <a:cs typeface="Comic Sans MS"/>
                        <a:sym typeface="Comic Sans MS"/>
                      </a:endParaRPr>
                    </a:p>
                    <a:p>
                      <a:pPr marL="0" lvl="0" indent="0" algn="ctr" rtl="0">
                        <a:spcBef>
                          <a:spcPts val="0"/>
                        </a:spcBef>
                        <a:spcAft>
                          <a:spcPts val="0"/>
                        </a:spcAft>
                        <a:buNone/>
                      </a:pPr>
                      <a:r>
                        <a:rPr lang="en" sz="2400" dirty="0" smtClean="0">
                          <a:latin typeface="Comic Sans MS"/>
                          <a:ea typeface="Comic Sans MS"/>
                          <a:cs typeface="Comic Sans MS"/>
                          <a:sym typeface="Comic Sans MS"/>
                        </a:rPr>
                        <a:t>Teachers </a:t>
                      </a:r>
                      <a:r>
                        <a:rPr lang="en" sz="2400" dirty="0">
                          <a:latin typeface="Comic Sans MS"/>
                          <a:ea typeface="Comic Sans MS"/>
                          <a:cs typeface="Comic Sans MS"/>
                          <a:sym typeface="Comic Sans MS"/>
                        </a:rPr>
                        <a:t>use gestures, motions, and pictures to ensure the language is comprehensible to students.  Lessons are fun and engaging through the use of songs, games, and active learning.  Teachers strive to meet ACTFL’s goal of 90% in the target language.  </a:t>
                      </a:r>
                      <a:endParaRPr sz="2400" dirty="0">
                        <a:latin typeface="Comic Sans MS"/>
                        <a:ea typeface="Comic Sans MS"/>
                        <a:cs typeface="Comic Sans MS"/>
                        <a:sym typeface="Comic Sans MS"/>
                      </a:endParaRP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8095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p>
            <a:r>
              <a:rPr lang="en"/>
              <a:t>What Will We Learn in Second Grade?</a:t>
            </a:r>
            <a:endParaRPr/>
          </a:p>
        </p:txBody>
      </p:sp>
      <p:sp>
        <p:nvSpPr>
          <p:cNvPr id="71" name="Google Shape;71;p15"/>
          <p:cNvSpPr txBox="1">
            <a:spLocks noGrp="1"/>
          </p:cNvSpPr>
          <p:nvPr>
            <p:ph type="body" idx="1"/>
          </p:nvPr>
        </p:nvSpPr>
        <p:spPr>
          <a:xfrm>
            <a:off x="415600" y="1645433"/>
            <a:ext cx="11360800" cy="4867200"/>
          </a:xfrm>
          <a:prstGeom prst="rect">
            <a:avLst/>
          </a:prstGeom>
        </p:spPr>
        <p:txBody>
          <a:bodyPr spcFirstLastPara="1" wrap="square" lIns="121897" tIns="121897" rIns="121897" bIns="121897" anchor="t" anchorCtr="0">
            <a:noAutofit/>
          </a:bodyPr>
          <a:lstStyle/>
          <a:p>
            <a:pPr indent="-558786">
              <a:buSzPts val="3000"/>
              <a:buFont typeface="Shadows Into Light"/>
              <a:buChar char="❏"/>
            </a:pPr>
            <a:r>
              <a:rPr lang="en" sz="3600" dirty="0">
                <a:latin typeface="Shadows Into Light"/>
                <a:ea typeface="Shadows Into Light"/>
                <a:cs typeface="Shadows Into Light"/>
                <a:sym typeface="Shadows Into Light"/>
              </a:rPr>
              <a:t>Exploration of the Cultures of Costa Rica, Puerto Rico, Dominican Republic, Guatemala,  and Cuba   </a:t>
            </a:r>
            <a:endParaRPr sz="3600" dirty="0">
              <a:latin typeface="Shadows Into Light"/>
              <a:ea typeface="Shadows Into Light"/>
              <a:cs typeface="Shadows Into Light"/>
              <a:sym typeface="Shadows Into Light"/>
            </a:endParaRPr>
          </a:p>
          <a:p>
            <a:pPr indent="-558786">
              <a:buSzPts val="3000"/>
              <a:buFont typeface="Shadows Into Light"/>
              <a:buChar char="❏"/>
            </a:pPr>
            <a:r>
              <a:rPr lang="en" sz="3600" dirty="0">
                <a:latin typeface="Shadows Into Light"/>
                <a:ea typeface="Shadows Into Light"/>
                <a:cs typeface="Shadows Into Light"/>
                <a:sym typeface="Shadows Into Light"/>
              </a:rPr>
              <a:t>Answer Simple Yes/No and Either/Or Questions in Spanish</a:t>
            </a:r>
            <a:endParaRPr sz="3600" dirty="0">
              <a:latin typeface="Shadows Into Light"/>
              <a:ea typeface="Shadows Into Light"/>
              <a:cs typeface="Shadows Into Light"/>
              <a:sym typeface="Shadows Into Light"/>
            </a:endParaRPr>
          </a:p>
          <a:p>
            <a:pPr indent="-558786">
              <a:buSzPts val="3000"/>
              <a:buFont typeface="Shadows Into Light"/>
              <a:buChar char="❏"/>
            </a:pPr>
            <a:r>
              <a:rPr lang="en" sz="3600" dirty="0">
                <a:latin typeface="Shadows Into Light"/>
                <a:ea typeface="Shadows Into Light"/>
                <a:cs typeface="Shadows Into Light"/>
                <a:sym typeface="Shadows Into Light"/>
              </a:rPr>
              <a:t> Commonly Used Vocabulary (greetings, colors, body parts, family, animals, food, weather, clothing, seasons, numbers, days of the week, and months. </a:t>
            </a:r>
            <a:endParaRPr sz="3600" dirty="0">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129118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0070C0"/>
                </a:solidFill>
                <a:latin typeface="AGSorryNotSorry Medium" charset="0"/>
                <a:ea typeface="AGSorryNotSorry Medium" charset="0"/>
                <a:cs typeface="AGSorryNotSorry Medium" charset="0"/>
              </a:rPr>
              <a:t>Thank you for being here!</a:t>
            </a:r>
            <a:endParaRPr lang="en-US" sz="6600" dirty="0">
              <a:solidFill>
                <a:srgbClr val="0070C0"/>
              </a:solidFill>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9"/>
            <a:ext cx="10515600" cy="1887731"/>
          </a:xfrm>
        </p:spPr>
        <p:txBody>
          <a:bodyPr/>
          <a:lstStyle/>
          <a:p>
            <a:pPr marL="0" indent="0" algn="ctr">
              <a:buNone/>
            </a:pPr>
            <a:endParaRPr lang="en-US" dirty="0" smtClean="0">
              <a:latin typeface="AGSorryNotSorry Medium" charset="0"/>
              <a:ea typeface="AGSorryNotSorry Medium" charset="0"/>
              <a:cs typeface="AGSorryNotSorry Medium" charset="0"/>
            </a:endParaRPr>
          </a:p>
          <a:p>
            <a:pPr marL="0" indent="0" algn="ctr">
              <a:buNone/>
            </a:pPr>
            <a:endParaRPr lang="en-US" dirty="0">
              <a:latin typeface="AGSorryNotSorry Medium" charset="0"/>
              <a:ea typeface="AGSorryNotSorry Medium" charset="0"/>
              <a:cs typeface="AGSorryNotSorry Medium" charset="0"/>
            </a:endParaRPr>
          </a:p>
          <a:p>
            <a:pPr algn="ctr"/>
            <a:r>
              <a:rPr lang="en-US" dirty="0" smtClean="0">
                <a:solidFill>
                  <a:srgbClr val="FF0000"/>
                </a:solidFill>
                <a:latin typeface="AGSorryNotSorry Medium" charset="0"/>
                <a:ea typeface="AGSorryNotSorry Medium" charset="0"/>
                <a:cs typeface="AGSorryNotSorry Medium" charset="0"/>
              </a:rPr>
              <a:t>It’s going to be an AMAZING year!</a:t>
            </a:r>
            <a:endParaRPr lang="en-US" dirty="0">
              <a:solidFill>
                <a:srgbClr val="FF0000"/>
              </a:solidFill>
              <a:latin typeface="AGSorryNotSorry Medium" charset="0"/>
              <a:ea typeface="AGSorryNotSorry Medium" charset="0"/>
              <a:cs typeface="AGSorryNotSorry Medium" charset="0"/>
            </a:endParaRPr>
          </a:p>
        </p:txBody>
      </p:sp>
    </p:spTree>
    <p:extLst>
      <p:ext uri="{BB962C8B-B14F-4D97-AF65-F5344CB8AC3E}">
        <p14:creationId xmlns:p14="http://schemas.microsoft.com/office/powerpoint/2010/main" val="89621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Transportation Changes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424181"/>
            <a:ext cx="10515600" cy="4351338"/>
          </a:xfrm>
        </p:spPr>
        <p:txBody>
          <a:bodyPr/>
          <a:lstStyle/>
          <a:p>
            <a:r>
              <a:rPr lang="en-US" dirty="0" smtClean="0">
                <a:latin typeface="AGICantEven Medium" charset="0"/>
                <a:ea typeface="AGICantEven Medium" charset="0"/>
                <a:cs typeface="AGICantEven Medium" charset="0"/>
              </a:rPr>
              <a:t>Please send a note if your child will have a change in transportation.</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Unexpected changes- call the office before 1:45.  Please do not email teachers about transportation changes</a:t>
            </a:r>
            <a:r>
              <a:rPr lang="en-US" dirty="0">
                <a:latin typeface="Comic Sans MS" panose="030F0702030302020204" pitchFamily="66" charset="0"/>
              </a:rPr>
              <a:t>. </a:t>
            </a:r>
            <a:r>
              <a:rPr lang="en-US" dirty="0">
                <a:latin typeface="AGICantEven Medium" charset="0"/>
                <a:ea typeface="AGICantEven Medium" charset="0"/>
                <a:cs typeface="AGICantEven Medium" charset="0"/>
              </a:rPr>
              <a:t>(If I do not reply to your </a:t>
            </a:r>
            <a:r>
              <a:rPr lang="en-US" dirty="0" smtClean="0">
                <a:latin typeface="AGICantEven Medium" charset="0"/>
                <a:ea typeface="AGICantEven Medium" charset="0"/>
                <a:cs typeface="AGICantEven Medium" charset="0"/>
              </a:rPr>
              <a:t>email or DOJO Message, </a:t>
            </a:r>
            <a:r>
              <a:rPr lang="en-US" dirty="0">
                <a:latin typeface="AGICantEven Medium" charset="0"/>
                <a:ea typeface="AGICantEven Medium" charset="0"/>
                <a:cs typeface="AGICantEven Medium" charset="0"/>
              </a:rPr>
              <a:t>I DID NOT receive it. Call the </a:t>
            </a:r>
            <a:r>
              <a:rPr lang="en-US" dirty="0" smtClean="0">
                <a:latin typeface="AGICantEven Medium" charset="0"/>
                <a:ea typeface="AGICantEven Medium" charset="0"/>
                <a:cs typeface="AGICantEven Medium" charset="0"/>
              </a:rPr>
              <a:t>office </a:t>
            </a:r>
            <a:r>
              <a:rPr lang="en-US" dirty="0" smtClean="0">
                <a:latin typeface="AGICantEven Medium" charset="0"/>
                <a:ea typeface="AGICantEven Medium" charset="0"/>
                <a:cs typeface="AGICantEven Medium" charset="0"/>
                <a:sym typeface="Wingdings"/>
              </a:rPr>
              <a:t></a:t>
            </a:r>
            <a:r>
              <a:rPr lang="en-US" dirty="0" smtClean="0">
                <a:latin typeface="AGICantEven Medium" charset="0"/>
                <a:ea typeface="AGICantEven Medium" charset="0"/>
                <a:cs typeface="AGICantEven Medium" charset="0"/>
              </a:rPr>
              <a:t>)</a:t>
            </a:r>
            <a:endParaRPr lang="en-US" dirty="0">
              <a:latin typeface="AGICantEven Medium" charset="0"/>
              <a:ea typeface="AGICantEven Medium" charset="0"/>
              <a:cs typeface="AGICantEven Medium" charset="0"/>
            </a:endParaRPr>
          </a:p>
          <a:p>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348977" y="4985180"/>
            <a:ext cx="2698595" cy="1454418"/>
          </a:xfrm>
          <a:prstGeom prst="rect">
            <a:avLst/>
          </a:prstGeom>
        </p:spPr>
      </p:pic>
      <p:pic>
        <p:nvPicPr>
          <p:cNvPr id="5" name="Picture 4"/>
          <p:cNvPicPr>
            <a:picLocks noChangeAspect="1"/>
          </p:cNvPicPr>
          <p:nvPr/>
        </p:nvPicPr>
        <p:blipFill>
          <a:blip r:embed="rId3"/>
          <a:stretch>
            <a:fillRect/>
          </a:stretch>
        </p:blipFill>
        <p:spPr>
          <a:xfrm>
            <a:off x="8189503" y="5106770"/>
            <a:ext cx="2738695" cy="1282884"/>
          </a:xfrm>
          <a:prstGeom prst="rect">
            <a:avLst/>
          </a:prstGeom>
        </p:spPr>
      </p:pic>
      <p:pic>
        <p:nvPicPr>
          <p:cNvPr id="7" name="Picture 6"/>
          <p:cNvPicPr>
            <a:picLocks noChangeAspect="1"/>
          </p:cNvPicPr>
          <p:nvPr/>
        </p:nvPicPr>
        <p:blipFill>
          <a:blip r:embed="rId4"/>
          <a:stretch>
            <a:fillRect/>
          </a:stretch>
        </p:blipFill>
        <p:spPr>
          <a:xfrm>
            <a:off x="959007" y="5025710"/>
            <a:ext cx="2290028" cy="1363940"/>
          </a:xfrm>
          <a:prstGeom prst="rect">
            <a:avLst/>
          </a:prstGeom>
        </p:spPr>
      </p:pic>
    </p:spTree>
    <p:extLst>
      <p:ext uri="{BB962C8B-B14F-4D97-AF65-F5344CB8AC3E}">
        <p14:creationId xmlns:p14="http://schemas.microsoft.com/office/powerpoint/2010/main" val="256808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GSorryNotSorry Medium" charset="0"/>
                <a:ea typeface="AGSorryNotSorry Medium" charset="0"/>
                <a:cs typeface="AGSorryNotSorry Medium" charset="0"/>
              </a:rPr>
              <a:t>Reading and Language Arts Expectations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419100" y="1825625"/>
            <a:ext cx="11353800" cy="4351338"/>
          </a:xfrm>
        </p:spPr>
        <p:txBody>
          <a:bodyPr>
            <a:normAutofit/>
          </a:bodyPr>
          <a:lstStyle/>
          <a:p>
            <a:r>
              <a:rPr lang="en-US" dirty="0" smtClean="0">
                <a:latin typeface="AGICantEven Medium" charset="0"/>
                <a:ea typeface="AGICantEven Medium" charset="0"/>
                <a:cs typeface="AGICantEven Medium" charset="0"/>
                <a:hlinkClick r:id="rId2"/>
              </a:rPr>
              <a:t>https://connected.mcgraw-hill.com/connected/login.do</a:t>
            </a:r>
            <a:endParaRPr lang="en-US" dirty="0" smtClean="0">
              <a:latin typeface="AGICantEven Medium" charset="0"/>
              <a:ea typeface="AGICantEven Medium" charset="0"/>
              <a:cs typeface="AGICantEven Medium" charset="0"/>
            </a:endParaRPr>
          </a:p>
          <a:p>
            <a:pPr marL="0" indent="0">
              <a:buNone/>
            </a:pPr>
            <a:endParaRPr lang="en-US" dirty="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Weekly lesson from the Wonders series</a:t>
            </a:r>
          </a:p>
          <a:p>
            <a:r>
              <a:rPr lang="en-US" dirty="0" smtClean="0">
                <a:latin typeface="AGICantEven Medium" charset="0"/>
                <a:ea typeface="AGICantEven Medium" charset="0"/>
                <a:cs typeface="AGICantEven Medium" charset="0"/>
              </a:rPr>
              <a:t>Spelling pattern tests on Thursdays</a:t>
            </a:r>
          </a:p>
          <a:p>
            <a:r>
              <a:rPr lang="en-US" dirty="0" smtClean="0">
                <a:latin typeface="AGICantEven Medium" charset="0"/>
                <a:ea typeface="AGICantEven Medium" charset="0"/>
                <a:cs typeface="AGICantEven Medium" charset="0"/>
              </a:rPr>
              <a:t>Reading tests on Fridays (comprehension, phonics, language, and grammar assessments are embedded)</a:t>
            </a:r>
          </a:p>
          <a:p>
            <a:pPr marL="118872"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8248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 b="1"/>
              <a:t>Application of Spelling</a:t>
            </a:r>
            <a:endParaRPr b="1"/>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As stated in each of the grade level standards, the expectation is that appropriate spelling be utilized as children write. </a:t>
            </a:r>
            <a:endParaRPr/>
          </a:p>
          <a:p>
            <a:pPr marL="0" indent="0">
              <a:spcBef>
                <a:spcPts val="2133"/>
              </a:spcBef>
              <a:buNone/>
            </a:pPr>
            <a:r>
              <a:rPr lang="en"/>
              <a:t>As a result, traditional spelling test will no longer be used to assess writing. </a:t>
            </a:r>
            <a:endParaRPr/>
          </a:p>
          <a:p>
            <a:pPr marL="0" indent="0">
              <a:spcBef>
                <a:spcPts val="2133"/>
              </a:spcBef>
              <a:spcAft>
                <a:spcPts val="2133"/>
              </a:spcAft>
              <a:buNone/>
            </a:pPr>
            <a:r>
              <a:rPr lang="en"/>
              <a:t>Spelling will be graded through dictation sentences and/or writing artifacts to ensure the application of spelling is applied when the students write. </a:t>
            </a:r>
            <a:endParaRPr/>
          </a:p>
        </p:txBody>
      </p:sp>
    </p:spTree>
    <p:extLst>
      <p:ext uri="{BB962C8B-B14F-4D97-AF65-F5344CB8AC3E}">
        <p14:creationId xmlns:p14="http://schemas.microsoft.com/office/powerpoint/2010/main" val="367047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 b="1"/>
              <a:t>Spelling Instruction</a:t>
            </a:r>
            <a:endParaRPr b="1"/>
          </a:p>
        </p:txBody>
      </p:sp>
      <p:sp>
        <p:nvSpPr>
          <p:cNvPr id="85" name="Google Shape;85;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Spelling will continue to be instructed in every classroom regularly using phonics patterns, syllabication, base words, etc. </a:t>
            </a:r>
            <a:endParaRPr/>
          </a:p>
          <a:p>
            <a:pPr marL="0" indent="0">
              <a:spcBef>
                <a:spcPts val="2133"/>
              </a:spcBef>
              <a:spcAft>
                <a:spcPts val="2133"/>
              </a:spcAft>
              <a:buNone/>
            </a:pPr>
            <a:r>
              <a:rPr lang="en"/>
              <a:t>A list of words may be sent home as example words to follow when studying, but the exact words may not be used on the assessment. However, similar words will be used that follow the same pattern or rule. Again, the purpose of the assessment is to measure the application of the spelling focus to ensure students carry that skill over to other facets. </a:t>
            </a:r>
            <a:endParaRPr/>
          </a:p>
        </p:txBody>
      </p:sp>
    </p:spTree>
    <p:extLst>
      <p:ext uri="{BB962C8B-B14F-4D97-AF65-F5344CB8AC3E}">
        <p14:creationId xmlns:p14="http://schemas.microsoft.com/office/powerpoint/2010/main" val="271305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Math Expectations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r>
              <a:rPr lang="en-US" dirty="0" err="1" smtClean="0">
                <a:latin typeface="AGICantEven Medium" charset="0"/>
                <a:ea typeface="AGICantEven Medium" charset="0"/>
                <a:cs typeface="AGICantEven Medium" charset="0"/>
              </a:rPr>
              <a:t>EnVision</a:t>
            </a:r>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Fact Fluency (including weekly timed tests)</a:t>
            </a:r>
          </a:p>
          <a:p>
            <a:r>
              <a:rPr lang="en-US" dirty="0" smtClean="0">
                <a:latin typeface="AGICantEven Medium" charset="0"/>
                <a:ea typeface="AGICantEven Medium" charset="0"/>
                <a:cs typeface="AGICantEven Medium" charset="0"/>
              </a:rPr>
              <a:t>Problem Solving/Journaling</a:t>
            </a:r>
          </a:p>
          <a:p>
            <a:r>
              <a:rPr lang="en-US" dirty="0" smtClean="0">
                <a:latin typeface="AGICantEven Medium" charset="0"/>
                <a:ea typeface="AGICantEven Medium" charset="0"/>
                <a:cs typeface="AGICantEven Medium" charset="0"/>
              </a:rPr>
              <a:t>Math Talks</a:t>
            </a:r>
          </a:p>
          <a:p>
            <a:r>
              <a:rPr lang="en-US" dirty="0" smtClean="0">
                <a:latin typeface="AGICantEven Medium" charset="0"/>
                <a:ea typeface="AGICantEven Medium" charset="0"/>
                <a:cs typeface="AGICantEven Medium" charset="0"/>
              </a:rPr>
              <a:t>XTRA math</a:t>
            </a:r>
          </a:p>
          <a:p>
            <a:r>
              <a:rPr lang="en-US" dirty="0" smtClean="0">
                <a:latin typeface="AGICantEven Medium" charset="0"/>
                <a:ea typeface="AGICantEven Medium" charset="0"/>
                <a:cs typeface="AGICantEven Medium" charset="0"/>
              </a:rPr>
              <a:t>Take time to practice telling time, counting money, counting to 1,000</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238252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Science and Social Studies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GSorryNotSorry Medium" charset="0"/>
                <a:ea typeface="AGSorryNotSorry Medium" charset="0"/>
                <a:cs typeface="AGSorryNotSorry Medium" charset="0"/>
              </a:rPr>
              <a:t>AMSTI Science Topics</a:t>
            </a:r>
          </a:p>
          <a:p>
            <a:r>
              <a:rPr lang="en-US" dirty="0" smtClean="0">
                <a:latin typeface="Comic Sans MS" panose="030F0702030302020204" pitchFamily="66" charset="0"/>
              </a:rPr>
              <a:t>Plants and Bugs</a:t>
            </a:r>
          </a:p>
          <a:p>
            <a:r>
              <a:rPr lang="en-US" dirty="0" smtClean="0">
                <a:latin typeface="Comic Sans MS" panose="030F0702030302020204" pitchFamily="66" charset="0"/>
              </a:rPr>
              <a:t>Matter</a:t>
            </a:r>
          </a:p>
          <a:p>
            <a:r>
              <a:rPr lang="en-US" dirty="0" smtClean="0">
                <a:latin typeface="Comic Sans MS" panose="030F0702030302020204" pitchFamily="66" charset="0"/>
              </a:rPr>
              <a:t>Soils and Shores</a:t>
            </a:r>
          </a:p>
          <a:p>
            <a:pPr marL="0" indent="0" algn="ctr">
              <a:buNone/>
            </a:pPr>
            <a:r>
              <a:rPr lang="en-US" dirty="0" smtClean="0">
                <a:latin typeface="AGSorryNotSorry Medium" charset="0"/>
                <a:ea typeface="AGSorryNotSorry Medium" charset="0"/>
                <a:cs typeface="AGSorryNotSorry Medium" charset="0"/>
              </a:rPr>
              <a:t>Social Studies</a:t>
            </a:r>
          </a:p>
          <a:p>
            <a:pPr marL="0" indent="0">
              <a:buNone/>
            </a:pPr>
            <a:r>
              <a:rPr lang="en-US" dirty="0" smtClean="0">
                <a:latin typeface="Comic Sans MS" panose="030F0702030302020204" pitchFamily="66" charset="0"/>
              </a:rPr>
              <a:t>Studies Weekly</a:t>
            </a:r>
          </a:p>
          <a:p>
            <a:pPr marL="0" indent="0">
              <a:buNone/>
            </a:pPr>
            <a:r>
              <a:rPr lang="en-US" dirty="0" smtClean="0">
                <a:latin typeface="Comic Sans MS" panose="030F0702030302020204" pitchFamily="66" charset="0"/>
              </a:rPr>
              <a:t>Communities, Our Country, Geography</a:t>
            </a:r>
            <a:endParaRPr lang="en-US" dirty="0">
              <a:latin typeface="Comic Sans MS" panose="030F0702030302020204" pitchFamily="66" charset="0"/>
            </a:endParaRPr>
          </a:p>
        </p:txBody>
      </p:sp>
    </p:spTree>
    <p:extLst>
      <p:ext uri="{BB962C8B-B14F-4D97-AF65-F5344CB8AC3E}">
        <p14:creationId xmlns:p14="http://schemas.microsoft.com/office/powerpoint/2010/main" val="312236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TotalTime>
  <Words>1902</Words>
  <Application>Microsoft Office PowerPoint</Application>
  <PresentationFormat>Widescreen</PresentationFormat>
  <Paragraphs>209</Paragraphs>
  <Slides>32</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AGICantEven Medium</vt:lpstr>
      <vt:lpstr>AGSorryNotSorry Medium</vt:lpstr>
      <vt:lpstr>Arial</vt:lpstr>
      <vt:lpstr>Calibri</vt:lpstr>
      <vt:lpstr>Comic Sans MS</vt:lpstr>
      <vt:lpstr>Corbel</vt:lpstr>
      <vt:lpstr>Happy Monkey</vt:lpstr>
      <vt:lpstr>Raleway</vt:lpstr>
      <vt:lpstr>Shadows Into Light</vt:lpstr>
      <vt:lpstr>Wingdings</vt:lpstr>
      <vt:lpstr>Wingdings 2</vt:lpstr>
      <vt:lpstr>Wingdings 3</vt:lpstr>
      <vt:lpstr>Module</vt:lpstr>
      <vt:lpstr>PowerPoint Presentation</vt:lpstr>
      <vt:lpstr>Communication</vt:lpstr>
      <vt:lpstr>Communication Tools </vt:lpstr>
      <vt:lpstr>Transportation Changes</vt:lpstr>
      <vt:lpstr>Reading and Language Arts Expectations</vt:lpstr>
      <vt:lpstr>Application of Spelling</vt:lpstr>
      <vt:lpstr>Spelling Instruction</vt:lpstr>
      <vt:lpstr>Math Expectations</vt:lpstr>
      <vt:lpstr>Science and Social Studies</vt:lpstr>
      <vt:lpstr>Assessments</vt:lpstr>
      <vt:lpstr>2nd Grade DIBELS 8th Edition: Dynamic Indicators of Early Literacy Skills</vt:lpstr>
      <vt:lpstr>What is a Standards-Based Report Card?</vt:lpstr>
      <vt:lpstr>How is academic progress measured?</vt:lpstr>
      <vt:lpstr>What does Progress towards Mastery of Individual Grade Level Standards look like?</vt:lpstr>
      <vt:lpstr>What other Information is Included on the Report Card?</vt:lpstr>
      <vt:lpstr>How will parents be notified of your child’s progress?</vt:lpstr>
      <vt:lpstr>PowerPoint Presentation</vt:lpstr>
      <vt:lpstr>PowerPoint Presentation</vt:lpstr>
      <vt:lpstr>Homework</vt:lpstr>
      <vt:lpstr>Accelerated Reading (AR)</vt:lpstr>
      <vt:lpstr>Online Resources</vt:lpstr>
      <vt:lpstr>Behavior/Communication</vt:lpstr>
      <vt:lpstr>PTA and Volunteer Opportunities</vt:lpstr>
      <vt:lpstr>Expanded Day</vt:lpstr>
      <vt:lpstr>Carline Procedures</vt:lpstr>
      <vt:lpstr>Visiting for lunch?</vt:lpstr>
      <vt:lpstr>Grade Level Celebrations</vt:lpstr>
      <vt:lpstr>Field Trips (Tentative plans)</vt:lpstr>
      <vt:lpstr>Madison City Schools   Elementary Spanish</vt:lpstr>
      <vt:lpstr>What Does Spanish Look Like in Madison City Schools?</vt:lpstr>
      <vt:lpstr>What Will We Learn in Second Grade?</vt:lpstr>
      <vt:lpstr>Thank you for being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2nd Grade!</dc:title>
  <dc:creator>Iott, Ann E</dc:creator>
  <cp:lastModifiedBy>L580</cp:lastModifiedBy>
  <cp:revision>97</cp:revision>
  <dcterms:created xsi:type="dcterms:W3CDTF">2015-08-18T01:21:02Z</dcterms:created>
  <dcterms:modified xsi:type="dcterms:W3CDTF">2019-08-26T20:37:16Z</dcterms:modified>
</cp:coreProperties>
</file>